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9"/>
  </p:notesMasterIdLst>
  <p:sldIdLst>
    <p:sldId id="256" r:id="rId75"/>
    <p:sldId id="257" r:id="rId76"/>
    <p:sldId id="258" r:id="rId77"/>
    <p:sldId id="259" r:id="rId78"/>
    <p:sldId id="260" r:id="rId79"/>
    <p:sldId id="261" r:id="rId80"/>
    <p:sldId id="262" r:id="rId81"/>
    <p:sldId id="263" r:id="rId82"/>
    <p:sldId id="264" r:id="rId83"/>
    <p:sldId id="265" r:id="rId84"/>
    <p:sldId id="266" r:id="rId85"/>
    <p:sldId id="267" r:id="rId86"/>
    <p:sldId id="268" r:id="rId87"/>
    <p:sldId id="269" r:id="rId88"/>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Aileron" charset="1" panose="00000500000000000000"/>
      <p:regular r:id="rId37"/>
    </p:embeddedFont>
    <p:embeddedFont>
      <p:font typeface="Aileron Bold" charset="1" panose="00000800000000000000"/>
      <p:regular r:id="rId38"/>
    </p:embeddedFont>
    <p:embeddedFont>
      <p:font typeface="Aileron Italics" charset="1" panose="00000500000000000000"/>
      <p:regular r:id="rId39"/>
    </p:embeddedFont>
    <p:embeddedFont>
      <p:font typeface="Aileron Bold Italics" charset="1" panose="00000800000000000000"/>
      <p:regular r:id="rId40"/>
    </p:embeddedFont>
    <p:embeddedFont>
      <p:font typeface="Aileron Thin" charset="1" panose="00000300000000000000"/>
      <p:regular r:id="rId41"/>
    </p:embeddedFont>
    <p:embeddedFont>
      <p:font typeface="Aileron Thin Italics" charset="1" panose="00000300000000000000"/>
      <p:regular r:id="rId42"/>
    </p:embeddedFont>
    <p:embeddedFont>
      <p:font typeface="Aileron Light" charset="1" panose="00000400000000000000"/>
      <p:regular r:id="rId43"/>
    </p:embeddedFont>
    <p:embeddedFont>
      <p:font typeface="Aileron Light Italics" charset="1" panose="00000400000000000000"/>
      <p:regular r:id="rId44"/>
    </p:embeddedFont>
    <p:embeddedFont>
      <p:font typeface="Aileron Ultra-Bold" charset="1" panose="00000A00000000000000"/>
      <p:regular r:id="rId45"/>
    </p:embeddedFont>
    <p:embeddedFont>
      <p:font typeface="Aileron Ultra-Bold Italics" charset="1" panose="00000A00000000000000"/>
      <p:regular r:id="rId46"/>
    </p:embeddedFont>
    <p:embeddedFont>
      <p:font typeface="Aileron Heavy" charset="1" panose="00000A00000000000000"/>
      <p:regular r:id="rId47"/>
    </p:embeddedFont>
    <p:embeddedFont>
      <p:font typeface="Aileron Heavy Italics" charset="1" panose="00000A00000000000000"/>
      <p:regular r:id="rId48"/>
    </p:embeddedFont>
    <p:embeddedFont>
      <p:font typeface="Open Sans" charset="1" panose="020B0606030504020204"/>
      <p:regular r:id="rId49"/>
    </p:embeddedFont>
    <p:embeddedFont>
      <p:font typeface="Open Sans Bold" charset="1" panose="020B0806030504020204"/>
      <p:regular r:id="rId50"/>
    </p:embeddedFont>
    <p:embeddedFont>
      <p:font typeface="Open Sans Italics" charset="1" panose="020B0606030504020204"/>
      <p:regular r:id="rId51"/>
    </p:embeddedFont>
    <p:embeddedFont>
      <p:font typeface="Open Sans Bold Italics" charset="1" panose="020B0806030504020204"/>
      <p:regular r:id="rId52"/>
    </p:embeddedFont>
    <p:embeddedFont>
      <p:font typeface="Open Sans Light" charset="1" panose="020B0306030504020204"/>
      <p:regular r:id="rId53"/>
    </p:embeddedFont>
    <p:embeddedFont>
      <p:font typeface="Open Sans Light Italics" charset="1" panose="020B0306030504020204"/>
      <p:regular r:id="rId54"/>
    </p:embeddedFont>
    <p:embeddedFont>
      <p:font typeface="Open Sans Ultra-Bold" charset="1" panose="00000000000000000000"/>
      <p:regular r:id="rId55"/>
    </p:embeddedFont>
    <p:embeddedFont>
      <p:font typeface="Open Sans Ultra-Bold Italics" charset="1" panose="00000000000000000000"/>
      <p:regular r:id="rId56"/>
    </p:embeddedFont>
    <p:embeddedFont>
      <p:font typeface="Montserrat" charset="1" panose="00000500000000000000"/>
      <p:regular r:id="rId57"/>
    </p:embeddedFont>
    <p:embeddedFont>
      <p:font typeface="Montserrat Bold" charset="1" panose="00000800000000000000"/>
      <p:regular r:id="rId58"/>
    </p:embeddedFont>
    <p:embeddedFont>
      <p:font typeface="Montserrat Italics" charset="1" panose="00000500000000000000"/>
      <p:regular r:id="rId59"/>
    </p:embeddedFont>
    <p:embeddedFont>
      <p:font typeface="Montserrat Bold Italics" charset="1" panose="00000800000000000000"/>
      <p:regular r:id="rId60"/>
    </p:embeddedFont>
    <p:embeddedFont>
      <p:font typeface="Montserrat Thin" charset="1" panose="00000300000000000000"/>
      <p:regular r:id="rId61"/>
    </p:embeddedFont>
    <p:embeddedFont>
      <p:font typeface="Montserrat Thin Italics" charset="1" panose="00000300000000000000"/>
      <p:regular r:id="rId62"/>
    </p:embeddedFont>
    <p:embeddedFont>
      <p:font typeface="Montserrat Extra-Light" charset="1" panose="00000300000000000000"/>
      <p:regular r:id="rId63"/>
    </p:embeddedFont>
    <p:embeddedFont>
      <p:font typeface="Montserrat Extra-Light Italics" charset="1" panose="00000300000000000000"/>
      <p:regular r:id="rId64"/>
    </p:embeddedFont>
    <p:embeddedFont>
      <p:font typeface="Montserrat Light" charset="1" panose="00000400000000000000"/>
      <p:regular r:id="rId65"/>
    </p:embeddedFont>
    <p:embeddedFont>
      <p:font typeface="Montserrat Light Italics" charset="1" panose="00000400000000000000"/>
      <p:regular r:id="rId66"/>
    </p:embeddedFont>
    <p:embeddedFont>
      <p:font typeface="Montserrat Medium" charset="1" panose="00000600000000000000"/>
      <p:regular r:id="rId67"/>
    </p:embeddedFont>
    <p:embeddedFont>
      <p:font typeface="Montserrat Medium Italics" charset="1" panose="00000600000000000000"/>
      <p:regular r:id="rId68"/>
    </p:embeddedFont>
    <p:embeddedFont>
      <p:font typeface="Montserrat Semi-Bold" charset="1" panose="00000700000000000000"/>
      <p:regular r:id="rId69"/>
    </p:embeddedFont>
    <p:embeddedFont>
      <p:font typeface="Montserrat Semi-Bold Italics" charset="1" panose="00000700000000000000"/>
      <p:regular r:id="rId70"/>
    </p:embeddedFont>
    <p:embeddedFont>
      <p:font typeface="Montserrat Ultra-Bold" charset="1" panose="00000900000000000000"/>
      <p:regular r:id="rId71"/>
    </p:embeddedFont>
    <p:embeddedFont>
      <p:font typeface="Montserrat Ultra-Bold Italics" charset="1" panose="00000900000000000000"/>
      <p:regular r:id="rId72"/>
    </p:embeddedFont>
    <p:embeddedFont>
      <p:font typeface="Montserrat Heavy" charset="1" panose="00000A00000000000000"/>
      <p:regular r:id="rId73"/>
    </p:embeddedFont>
    <p:embeddedFont>
      <p:font typeface="Montserrat Heavy Italics" charset="1" panose="00000A0000000000000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0.xml" Type="http://schemas.openxmlformats.org/officeDocument/2006/relationships/notesSlide"/><Relationship Id="rId101" Target="notesSlides/notesSlide11.xml" Type="http://schemas.openxmlformats.org/officeDocument/2006/relationships/notesSlide"/><Relationship Id="rId102" Target="notesSlides/notesSlide12.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slides/slide1.xml" Type="http://schemas.openxmlformats.org/officeDocument/2006/relationships/slide"/><Relationship Id="rId76" Target="slides/slide2.xml" Type="http://schemas.openxmlformats.org/officeDocument/2006/relationships/slide"/><Relationship Id="rId77" Target="slides/slide3.xml" Type="http://schemas.openxmlformats.org/officeDocument/2006/relationships/slide"/><Relationship Id="rId78" Target="slides/slide4.xml" Type="http://schemas.openxmlformats.org/officeDocument/2006/relationships/slide"/><Relationship Id="rId79" Target="slides/slide5.xml" Type="http://schemas.openxmlformats.org/officeDocument/2006/relationships/slide"/><Relationship Id="rId8" Target="fonts/font8.fntdata" Type="http://schemas.openxmlformats.org/officeDocument/2006/relationships/font"/><Relationship Id="rId80" Target="slides/slide6.xml" Type="http://schemas.openxmlformats.org/officeDocument/2006/relationships/slide"/><Relationship Id="rId81" Target="slides/slide7.xml" Type="http://schemas.openxmlformats.org/officeDocument/2006/relationships/slide"/><Relationship Id="rId82" Target="slides/slide8.xml" Type="http://schemas.openxmlformats.org/officeDocument/2006/relationships/slide"/><Relationship Id="rId83" Target="slides/slide9.xml" Type="http://schemas.openxmlformats.org/officeDocument/2006/relationships/slide"/><Relationship Id="rId84" Target="slides/slide10.xml" Type="http://schemas.openxmlformats.org/officeDocument/2006/relationships/slide"/><Relationship Id="rId85" Target="slides/slide11.xml" Type="http://schemas.openxmlformats.org/officeDocument/2006/relationships/slide"/><Relationship Id="rId86" Target="slides/slide12.xml" Type="http://schemas.openxmlformats.org/officeDocument/2006/relationships/slide"/><Relationship Id="rId87" Target="slides/slide13.xml" Type="http://schemas.openxmlformats.org/officeDocument/2006/relationships/slide"/><Relationship Id="rId88" Target="slides/slide14.xml" Type="http://schemas.openxmlformats.org/officeDocument/2006/relationships/slide"/><Relationship Id="rId89" Target="notesMasters/notesMaster1.xml" Type="http://schemas.openxmlformats.org/officeDocument/2006/relationships/notesMaster"/><Relationship Id="rId9" Target="fonts/font9.fntdata" Type="http://schemas.openxmlformats.org/officeDocument/2006/relationships/font"/><Relationship Id="rId90" Target="theme/theme2.xml" Type="http://schemas.openxmlformats.org/officeDocument/2006/relationships/theme"/><Relationship Id="rId91" Target="notesSlides/notesSlide1.xml" Type="http://schemas.openxmlformats.org/officeDocument/2006/relationships/notesSlide"/><Relationship Id="rId92" Target="notesSlides/notesSlide2.xml" Type="http://schemas.openxmlformats.org/officeDocument/2006/relationships/notesSlide"/><Relationship Id="rId93" Target="notesSlides/notesSlide3.xml" Type="http://schemas.openxmlformats.org/officeDocument/2006/relationships/notesSlide"/><Relationship Id="rId94" Target="notesSlides/notesSlide4.xml" Type="http://schemas.openxmlformats.org/officeDocument/2006/relationships/notesSlide"/><Relationship Id="rId95" Target="notesSlides/notesSlide5.xml" Type="http://schemas.openxmlformats.org/officeDocument/2006/relationships/notesSlide"/><Relationship Id="rId96" Target="notesSlides/notesSlide6.xml" Type="http://schemas.openxmlformats.org/officeDocument/2006/relationships/notesSlide"/><Relationship Id="rId97" Target="notesSlides/notesSlide7.xml" Type="http://schemas.openxmlformats.org/officeDocument/2006/relationships/notesSlide"/><Relationship Id="rId98" Target="notesSlides/notesSlide8.xml" Type="http://schemas.openxmlformats.org/officeDocument/2006/relationships/notesSlide"/><Relationship Id="rId99" Target="notesSlides/notesSlide9.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to all present today.</a:t>
            </a:r>
          </a:p>
          <a:p>
            <a:r>
              <a:rPr lang="en-US"/>
              <a:t/>
            </a:r>
          </a:p>
          <a:p>
            <a:r>
              <a:rPr lang="en-US"/>
              <a:t>We are team rotonity and we are here to present our project - SCOBO, the medical bot.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alleviate the mentioned problems, we have SCOBO - the medical bot.</a:t>
            </a:r>
          </a:p>
          <a:p>
            <a:r>
              <a:rPr lang="en-US"/>
              <a:t/>
            </a:r>
          </a:p>
          <a:p>
            <a:r>
              <a:rPr lang="en-US"/>
              <a:t>scobo is a fully autonomous robot that will revolutionize healthcare robotics.</a:t>
            </a:r>
          </a:p>
          <a:p>
            <a:r>
              <a:rPr lang="en-US"/>
              <a:t/>
            </a:r>
          </a:p>
          <a:p>
            <a:r>
              <a:rPr lang="en-US"/>
              <a:t>It uses technologies like LIDAR Ranging, ROS, SLAM Algorithms to achieve autonomy, navigating complex hospital environments seamlessly.</a:t>
            </a:r>
          </a:p>
          <a:p>
            <a:r>
              <a:rPr lang="en-US"/>
              <a:t/>
            </a:r>
          </a:p>
          <a:p>
            <a:r>
              <a:rPr lang="en-US"/>
              <a:t>The robot is equipped with the some of the best technologies to assist in tasks like administering medication, monitoring health parameters like BP, SPO2 (blood oxygen), medical supply delivery, UV-C disinfection, and video calling to the doctor's desk.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Buck converter is a step-down transformer to cut down the high voltage of the battery (24v) to 12V and 5V for powering the various components.</a:t>
            </a:r>
          </a:p>
          <a:p>
            <a:r>
              <a:rPr lang="en-US"/>
              <a:t/>
            </a:r>
          </a:p>
          <a:p>
            <a:r>
              <a:rPr lang="en-US"/>
              <a:t>The arduino acts a lower level controller, receiving commands from a higher level controller, acting as an intermediary between it and the motor driver.</a:t>
            </a:r>
          </a:p>
          <a:p>
            <a:r>
              <a:rPr lang="en-US"/>
              <a:t/>
            </a:r>
          </a:p>
          <a:p>
            <a:r>
              <a:rPr lang="en-US"/>
              <a:t>The Nvidia Jetson is the higher level controller running ROS. The jetson is at the heart of everything and makes all signal processing possible with its high processing power coupled with its smaller footprint.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team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healthcare industry is facing a huge challenge due to high patient numbers with staff shortage.</a:t>
            </a:r>
          </a:p>
          <a:p>
            <a:r>
              <a:rPr lang="en-US"/>
              <a:t/>
            </a:r>
          </a:p>
          <a:p>
            <a:r>
              <a:rPr lang="en-US"/>
              <a:t>This has caused experts to raise concern over compromised patient safety.</a:t>
            </a:r>
          </a:p>
          <a:p>
            <a:r>
              <a:rPr lang="en-US"/>
              <a:t/>
            </a:r>
          </a:p>
          <a:p>
            <a:r>
              <a:rPr lang="en-US"/>
              <a:t>The added burden on healthcare workers increases the risk of human errors in administering medication and cross contamination</a:t>
            </a:r>
          </a:p>
          <a:p>
            <a:r>
              <a:rPr lang="en-US"/>
              <a:t/>
            </a:r>
          </a:p>
          <a:p>
            <a:r>
              <a:rPr lang="en-US"/>
              <a:t>Innovations in tech and healthcare have become ever more important to up the overall quality of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ROS &amp; SLAM Algorithms - </a:t>
            </a:r>
          </a:p>
          <a:p>
            <a:r>
              <a:rPr lang="en-US"/>
              <a:t>Robot Operating System is a set of software tools and libraries made for robotics.</a:t>
            </a:r>
          </a:p>
          <a:p>
            <a:r>
              <a:rPr lang="en-US"/>
              <a:t>SLAM algorithms come as a part of ROS. </a:t>
            </a:r>
          </a:p>
          <a:p>
            <a:r>
              <a:rPr lang="en-US"/>
              <a:t>SLAM stands for Simultaneous Localization and Mapping. SLAM Algorithms allow for a robot to know its current position in space and can map out a path best suitable for it in its environment with static and dynamic mapping data.</a:t>
            </a:r>
          </a:p>
          <a:p>
            <a:r>
              <a:rPr lang="en-US"/>
              <a:t/>
            </a:r>
          </a:p>
          <a:p>
            <a:r>
              <a:rPr lang="en-US"/>
              <a:t>LIDAR stands for Light Detection and Ranging.</a:t>
            </a:r>
          </a:p>
          <a:p>
            <a:r>
              <a:rPr lang="en-US"/>
              <a:t>It is a time of flight sensor with millimeter precision with a range in several meters.</a:t>
            </a:r>
          </a:p>
          <a:p>
            <a:r>
              <a:rPr lang="en-US"/>
              <a:t/>
            </a:r>
          </a:p>
          <a:p>
            <a:r>
              <a:rPr lang="en-US"/>
              <a:t>OpenCV is an open source library for computer vision and it can be used for patient recognition</a:t>
            </a:r>
          </a:p>
          <a:p>
            <a:r>
              <a:rPr lang="en-US"/>
              <a:t/>
            </a:r>
          </a:p>
          <a:p>
            <a:r>
              <a:rPr lang="en-US"/>
              <a:t>UV-C radiation is used for disinfecting spaces and can partially or totally reduce microbial load on surfaces and can be implemented to disinfect hospital environments.</a:t>
            </a:r>
          </a:p>
          <a:p>
            <a:r>
              <a:rPr lang="en-US"/>
              <a:t/>
            </a:r>
          </a:p>
          <a:p>
            <a:r>
              <a:rPr lang="en-US"/>
              <a:t>Thermal imaging converts IR into visible images indicating temperature differences. It can be used to detect a patient's temperature.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5.jpeg" Type="http://schemas.openxmlformats.org/officeDocument/2006/relationships/image"/><Relationship Id="rId4" Target="../media/VAFvbSTdJ7Q.mp4" Type="http://schemas.openxmlformats.org/officeDocument/2006/relationships/video"/><Relationship Id="rId5" Target="../media/VAFvbSTdJ7Q.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jpe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notesSlides/notesSlide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1949582" y="3924064"/>
            <a:ext cx="8400697" cy="8416282"/>
          </a:xfrm>
          <a:custGeom>
            <a:avLst/>
            <a:gdLst/>
            <a:ahLst/>
            <a:cxnLst/>
            <a:rect r="r" b="b" t="t" l="l"/>
            <a:pathLst>
              <a:path h="8416282" w="8400697">
                <a:moveTo>
                  <a:pt x="0" y="0"/>
                </a:moveTo>
                <a:lnTo>
                  <a:pt x="8400697" y="0"/>
                </a:lnTo>
                <a:lnTo>
                  <a:pt x="8400697" y="8416283"/>
                </a:lnTo>
                <a:lnTo>
                  <a:pt x="0" y="84162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flipV="true">
            <a:off x="1028700" y="5661499"/>
            <a:ext cx="4984608" cy="0"/>
          </a:xfrm>
          <a:prstGeom prst="line">
            <a:avLst/>
          </a:prstGeom>
          <a:ln cap="rnd" w="66675">
            <a:solidFill>
              <a:srgbClr val="03989E"/>
            </a:solidFill>
            <a:prstDash val="solid"/>
            <a:headEnd type="oval" len="lg" w="lg"/>
            <a:tailEnd type="oval" len="lg" w="lg"/>
          </a:ln>
        </p:spPr>
      </p:sp>
      <p:sp>
        <p:nvSpPr>
          <p:cNvPr name="Freeform 4" id="4"/>
          <p:cNvSpPr/>
          <p:nvPr/>
        </p:nvSpPr>
        <p:spPr>
          <a:xfrm flipH="false" flipV="false" rot="0">
            <a:off x="12495416" y="4494416"/>
            <a:ext cx="5792584" cy="5792584"/>
          </a:xfrm>
          <a:custGeom>
            <a:avLst/>
            <a:gdLst/>
            <a:ahLst/>
            <a:cxnLst/>
            <a:rect r="r" b="b" t="t" l="l"/>
            <a:pathLst>
              <a:path h="5792584" w="5792584">
                <a:moveTo>
                  <a:pt x="0" y="0"/>
                </a:moveTo>
                <a:lnTo>
                  <a:pt x="5792584" y="0"/>
                </a:lnTo>
                <a:lnTo>
                  <a:pt x="5792584" y="5792584"/>
                </a:lnTo>
                <a:lnTo>
                  <a:pt x="0" y="57925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3034128"/>
            <a:ext cx="6485575" cy="1005264"/>
          </a:xfrm>
          <a:custGeom>
            <a:avLst/>
            <a:gdLst/>
            <a:ahLst/>
            <a:cxnLst/>
            <a:rect r="r" b="b" t="t" l="l"/>
            <a:pathLst>
              <a:path h="1005264" w="6485575">
                <a:moveTo>
                  <a:pt x="0" y="0"/>
                </a:moveTo>
                <a:lnTo>
                  <a:pt x="6485575" y="0"/>
                </a:lnTo>
                <a:lnTo>
                  <a:pt x="6485575" y="1005264"/>
                </a:lnTo>
                <a:lnTo>
                  <a:pt x="0" y="1005264"/>
                </a:lnTo>
                <a:lnTo>
                  <a:pt x="0" y="0"/>
                </a:lnTo>
                <a:close/>
              </a:path>
            </a:pathLst>
          </a:custGeom>
          <a:blipFill>
            <a:blip r:embed="rId7"/>
            <a:stretch>
              <a:fillRect l="0" t="0" r="0" b="0"/>
            </a:stretch>
          </a:blipFill>
        </p:spPr>
      </p:sp>
      <p:sp>
        <p:nvSpPr>
          <p:cNvPr name="Freeform 6" id="6"/>
          <p:cNvSpPr/>
          <p:nvPr/>
        </p:nvSpPr>
        <p:spPr>
          <a:xfrm flipH="false" flipV="false" rot="0">
            <a:off x="14639947" y="1343006"/>
            <a:ext cx="3380758" cy="2231300"/>
          </a:xfrm>
          <a:custGeom>
            <a:avLst/>
            <a:gdLst/>
            <a:ahLst/>
            <a:cxnLst/>
            <a:rect r="r" b="b" t="t" l="l"/>
            <a:pathLst>
              <a:path h="2231300" w="3380758">
                <a:moveTo>
                  <a:pt x="0" y="0"/>
                </a:moveTo>
                <a:lnTo>
                  <a:pt x="3380758" y="0"/>
                </a:lnTo>
                <a:lnTo>
                  <a:pt x="3380758" y="2231300"/>
                </a:lnTo>
                <a:lnTo>
                  <a:pt x="0" y="2231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3949" y="449580"/>
            <a:ext cx="3385276" cy="893426"/>
          </a:xfrm>
          <a:custGeom>
            <a:avLst/>
            <a:gdLst/>
            <a:ahLst/>
            <a:cxnLst/>
            <a:rect r="r" b="b" t="t" l="l"/>
            <a:pathLst>
              <a:path h="893426" w="3385276">
                <a:moveTo>
                  <a:pt x="0" y="0"/>
                </a:moveTo>
                <a:lnTo>
                  <a:pt x="3385276" y="0"/>
                </a:lnTo>
                <a:lnTo>
                  <a:pt x="3385276" y="893426"/>
                </a:lnTo>
                <a:lnTo>
                  <a:pt x="0" y="893426"/>
                </a:lnTo>
                <a:lnTo>
                  <a:pt x="0" y="0"/>
                </a:lnTo>
                <a:close/>
              </a:path>
            </a:pathLst>
          </a:custGeom>
          <a:blipFill>
            <a:blip r:embed="rId10"/>
            <a:stretch>
              <a:fillRect l="0" t="-2100" r="0" b="-2100"/>
            </a:stretch>
          </a:blipFill>
        </p:spPr>
      </p:sp>
      <p:sp>
        <p:nvSpPr>
          <p:cNvPr name="Freeform 8" id="8"/>
          <p:cNvSpPr/>
          <p:nvPr/>
        </p:nvSpPr>
        <p:spPr>
          <a:xfrm flipH="false" flipV="false" rot="0">
            <a:off x="1028700" y="7383637"/>
            <a:ext cx="10542837" cy="2903363"/>
          </a:xfrm>
          <a:custGeom>
            <a:avLst/>
            <a:gdLst/>
            <a:ahLst/>
            <a:cxnLst/>
            <a:rect r="r" b="b" t="t" l="l"/>
            <a:pathLst>
              <a:path h="2903363" w="10542837">
                <a:moveTo>
                  <a:pt x="0" y="0"/>
                </a:moveTo>
                <a:lnTo>
                  <a:pt x="10542837" y="0"/>
                </a:lnTo>
                <a:lnTo>
                  <a:pt x="10542837" y="2903363"/>
                </a:lnTo>
                <a:lnTo>
                  <a:pt x="0" y="2903363"/>
                </a:lnTo>
                <a:lnTo>
                  <a:pt x="0" y="0"/>
                </a:lnTo>
                <a:close/>
              </a:path>
            </a:pathLst>
          </a:custGeom>
          <a:blipFill>
            <a:blip r:embed="rId11"/>
            <a:stretch>
              <a:fillRect l="0" t="0" r="0" b="0"/>
            </a:stretch>
          </a:blipFill>
        </p:spPr>
      </p:sp>
      <p:sp>
        <p:nvSpPr>
          <p:cNvPr name="TextBox 9" id="9"/>
          <p:cNvSpPr txBox="true"/>
          <p:nvPr/>
        </p:nvSpPr>
        <p:spPr>
          <a:xfrm rot="0">
            <a:off x="1028700" y="6018686"/>
            <a:ext cx="5566650" cy="1160933"/>
          </a:xfrm>
          <a:prstGeom prst="rect">
            <a:avLst/>
          </a:prstGeom>
        </p:spPr>
        <p:txBody>
          <a:bodyPr anchor="t" rtlCol="false" tIns="0" lIns="0" bIns="0" rIns="0">
            <a:spAutoFit/>
          </a:bodyPr>
          <a:lstStyle/>
          <a:p>
            <a:pPr>
              <a:lnSpc>
                <a:spcPts val="4451"/>
              </a:lnSpc>
            </a:pPr>
            <a:r>
              <a:rPr lang="en-US" sz="4496">
                <a:solidFill>
                  <a:srgbClr val="000000"/>
                </a:solidFill>
                <a:latin typeface="Aileron Bold"/>
              </a:rPr>
              <a:t>Team: Pixel Pioneers</a:t>
            </a:r>
          </a:p>
          <a:p>
            <a:pPr>
              <a:lnSpc>
                <a:spcPts val="4451"/>
              </a:lnSpc>
            </a:pPr>
            <a:r>
              <a:rPr lang="en-US" sz="4496">
                <a:solidFill>
                  <a:srgbClr val="000000"/>
                </a:solidFill>
                <a:latin typeface="Aileron Bold"/>
              </a:rPr>
              <a:t>Team ID: 5833</a:t>
            </a:r>
          </a:p>
        </p:txBody>
      </p:sp>
      <p:sp>
        <p:nvSpPr>
          <p:cNvPr name="TextBox 10" id="10"/>
          <p:cNvSpPr txBox="true"/>
          <p:nvPr/>
        </p:nvSpPr>
        <p:spPr>
          <a:xfrm rot="0">
            <a:off x="1028700" y="4353717"/>
            <a:ext cx="12051152" cy="1031994"/>
          </a:xfrm>
          <a:prstGeom prst="rect">
            <a:avLst/>
          </a:prstGeom>
        </p:spPr>
        <p:txBody>
          <a:bodyPr anchor="t" rtlCol="false" tIns="0" lIns="0" bIns="0" rIns="0">
            <a:spAutoFit/>
          </a:bodyPr>
          <a:lstStyle/>
          <a:p>
            <a:pPr>
              <a:lnSpc>
                <a:spcPts val="3960"/>
              </a:lnSpc>
            </a:pPr>
            <a:r>
              <a:rPr lang="en-US" sz="4000">
                <a:solidFill>
                  <a:srgbClr val="03989E"/>
                </a:solidFill>
                <a:latin typeface="Aileron Bold"/>
              </a:rPr>
              <a:t>Use Case 4: Detection and Classification of Tumors in Medical Images (X-Rays and MRIs)</a:t>
            </a:r>
          </a:p>
        </p:txBody>
      </p:sp>
      <p:sp>
        <p:nvSpPr>
          <p:cNvPr name="TextBox 11" id="11"/>
          <p:cNvSpPr txBox="true"/>
          <p:nvPr/>
        </p:nvSpPr>
        <p:spPr>
          <a:xfrm rot="0">
            <a:off x="3838122" y="404222"/>
            <a:ext cx="11553587" cy="738759"/>
          </a:xfrm>
          <a:prstGeom prst="rect">
            <a:avLst/>
          </a:prstGeom>
        </p:spPr>
        <p:txBody>
          <a:bodyPr anchor="t" rtlCol="false" tIns="0" lIns="0" bIns="0" rIns="0">
            <a:spAutoFit/>
          </a:bodyPr>
          <a:lstStyle/>
          <a:p>
            <a:pPr algn="ctr">
              <a:lnSpc>
                <a:spcPts val="6006"/>
              </a:lnSpc>
              <a:spcBef>
                <a:spcPct val="0"/>
              </a:spcBef>
            </a:pPr>
            <a:r>
              <a:rPr lang="en-US" sz="4290">
                <a:solidFill>
                  <a:srgbClr val="000000"/>
                </a:solidFill>
                <a:latin typeface="Canva Sans Bold"/>
              </a:rPr>
              <a:t> National Hackathon-Computer Vision-2k23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185776" y="4708690"/>
            <a:ext cx="5503726" cy="5380738"/>
          </a:xfrm>
          <a:custGeom>
            <a:avLst/>
            <a:gdLst/>
            <a:ahLst/>
            <a:cxnLst/>
            <a:rect r="r" b="b" t="t" l="l"/>
            <a:pathLst>
              <a:path h="5380738" w="5503726">
                <a:moveTo>
                  <a:pt x="0" y="0"/>
                </a:moveTo>
                <a:lnTo>
                  <a:pt x="5503726" y="0"/>
                </a:lnTo>
                <a:lnTo>
                  <a:pt x="5503726" y="5380738"/>
                </a:lnTo>
                <a:lnTo>
                  <a:pt x="0" y="5380738"/>
                </a:lnTo>
                <a:lnTo>
                  <a:pt x="0" y="0"/>
                </a:lnTo>
                <a:close/>
              </a:path>
            </a:pathLst>
          </a:custGeom>
          <a:blipFill>
            <a:blip r:embed="rId6"/>
            <a:stretch>
              <a:fillRect l="0" t="0" r="0" b="0"/>
            </a:stretch>
          </a:blipFill>
        </p:spPr>
      </p:sp>
      <p:sp>
        <p:nvSpPr>
          <p:cNvPr name="TextBox 12" id="12"/>
          <p:cNvSpPr txBox="true"/>
          <p:nvPr/>
        </p:nvSpPr>
        <p:spPr>
          <a:xfrm rot="0">
            <a:off x="1028700" y="2571382"/>
            <a:ext cx="3681770"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Grad CAM</a:t>
            </a:r>
          </a:p>
        </p:txBody>
      </p:sp>
      <p:sp>
        <p:nvSpPr>
          <p:cNvPr name="TextBox 13" id="13"/>
          <p:cNvSpPr txBox="true"/>
          <p:nvPr/>
        </p:nvSpPr>
        <p:spPr>
          <a:xfrm rot="0">
            <a:off x="0" y="4722851"/>
            <a:ext cx="11719613" cy="5304791"/>
          </a:xfrm>
          <a:prstGeom prst="rect">
            <a:avLst/>
          </a:prstGeom>
        </p:spPr>
        <p:txBody>
          <a:bodyPr anchor="t" rtlCol="false" tIns="0" lIns="0" bIns="0" rIns="0">
            <a:spAutoFit/>
          </a:bodyPr>
          <a:lstStyle/>
          <a:p>
            <a:pPr marL="496567" indent="-248284" lvl="1">
              <a:lnSpc>
                <a:spcPts val="3219"/>
              </a:lnSpc>
              <a:buFont typeface="Arial"/>
              <a:buChar char="•"/>
            </a:pPr>
            <a:r>
              <a:rPr lang="en-US" sz="2299">
                <a:solidFill>
                  <a:srgbClr val="000000"/>
                </a:solidFill>
                <a:latin typeface="Canva Sans Bold"/>
              </a:rPr>
              <a:t>GradCAM (Gradient-weighted Class Activation Mapping) </a:t>
            </a:r>
            <a:r>
              <a:rPr lang="en-US" sz="2299">
                <a:solidFill>
                  <a:srgbClr val="000000"/>
                </a:solidFill>
                <a:latin typeface="Canva Sans"/>
              </a:rPr>
              <a:t>is a visualization technique used in deep learning to understand where neural networks focus when making predictions.</a:t>
            </a:r>
          </a:p>
          <a:p>
            <a:pPr marL="496567" indent="-248284" lvl="1">
              <a:lnSpc>
                <a:spcPts val="3219"/>
              </a:lnSpc>
              <a:buFont typeface="Arial"/>
              <a:buChar char="•"/>
            </a:pPr>
            <a:r>
              <a:rPr lang="en-US" sz="2299">
                <a:solidFill>
                  <a:srgbClr val="000000"/>
                </a:solidFill>
                <a:latin typeface="Canva Sans"/>
              </a:rPr>
              <a:t>In medical imaging, such as MRI scans for brain tumors, GradCAM can pinpoint </a:t>
            </a:r>
            <a:r>
              <a:rPr lang="en-US" sz="2299">
                <a:solidFill>
                  <a:srgbClr val="000000"/>
                </a:solidFill>
                <a:latin typeface="Canva Sans Bold"/>
              </a:rPr>
              <a:t>regions of interest </a:t>
            </a:r>
            <a:r>
              <a:rPr lang="en-US" sz="2299">
                <a:solidFill>
                  <a:srgbClr val="000000"/>
                </a:solidFill>
                <a:latin typeface="Canva Sans"/>
              </a:rPr>
              <a:t>within an image that contribute to a model's diagnosis.</a:t>
            </a:r>
          </a:p>
          <a:p>
            <a:pPr marL="496567" indent="-248284" lvl="1">
              <a:lnSpc>
                <a:spcPts val="3219"/>
              </a:lnSpc>
              <a:buFont typeface="Arial"/>
              <a:buChar char="•"/>
            </a:pPr>
            <a:r>
              <a:rPr lang="en-US" sz="2299">
                <a:solidFill>
                  <a:srgbClr val="000000"/>
                </a:solidFill>
                <a:latin typeface="Canva Sans"/>
              </a:rPr>
              <a:t>GradCAM </a:t>
            </a:r>
            <a:r>
              <a:rPr lang="en-US" sz="2299">
                <a:solidFill>
                  <a:srgbClr val="000000"/>
                </a:solidFill>
                <a:latin typeface="Canva Sans Bold"/>
              </a:rPr>
              <a:t>enhances model transparency</a:t>
            </a:r>
            <a:r>
              <a:rPr lang="en-US" sz="2299">
                <a:solidFill>
                  <a:srgbClr val="000000"/>
                </a:solidFill>
                <a:latin typeface="Canva Sans"/>
              </a:rPr>
              <a:t> by providing heatmaps that highlight crucial image regions, aiding radiologists and clinicians in their assessments.</a:t>
            </a:r>
          </a:p>
          <a:p>
            <a:pPr marL="496567" indent="-248284" lvl="1">
              <a:lnSpc>
                <a:spcPts val="3219"/>
              </a:lnSpc>
              <a:buFont typeface="Arial"/>
              <a:buChar char="•"/>
            </a:pPr>
            <a:r>
              <a:rPr lang="en-US" sz="2299">
                <a:solidFill>
                  <a:srgbClr val="000000"/>
                </a:solidFill>
                <a:latin typeface="Canva Sans"/>
              </a:rPr>
              <a:t>GradCAM can </a:t>
            </a:r>
            <a:r>
              <a:rPr lang="en-US" sz="2299">
                <a:solidFill>
                  <a:srgbClr val="000000"/>
                </a:solidFill>
                <a:latin typeface="Canva Sans Bold"/>
              </a:rPr>
              <a:t>improve diagnostic accuracy</a:t>
            </a:r>
            <a:r>
              <a:rPr lang="en-US" sz="2299">
                <a:solidFill>
                  <a:srgbClr val="000000"/>
                </a:solidFill>
                <a:latin typeface="Canva Sans"/>
              </a:rPr>
              <a:t> by revealing the areas within an MRI scan that the model considers indicative of potential tumors.</a:t>
            </a:r>
          </a:p>
          <a:p>
            <a:pPr marL="496567" indent="-248284" lvl="1">
              <a:lnSpc>
                <a:spcPts val="3219"/>
              </a:lnSpc>
              <a:buFont typeface="Arial"/>
              <a:buChar char="•"/>
            </a:pPr>
            <a:r>
              <a:rPr lang="en-US" sz="2299">
                <a:solidFill>
                  <a:srgbClr val="000000"/>
                </a:solidFill>
                <a:latin typeface="Canva Sans"/>
              </a:rPr>
              <a:t>GradCAM is becoming a valuable tool in medical diagnostics, </a:t>
            </a:r>
            <a:r>
              <a:rPr lang="en-US" sz="2299">
                <a:solidFill>
                  <a:srgbClr val="000000"/>
                </a:solidFill>
                <a:latin typeface="Canva Sans Bold"/>
              </a:rPr>
              <a:t>facilitating faster and more accurate brain tumor detection</a:t>
            </a:r>
            <a:r>
              <a:rPr lang="en-US" sz="2299">
                <a:solidFill>
                  <a:srgbClr val="000000"/>
                </a:solidFill>
                <a:latin typeface="Canva Sans"/>
              </a:rPr>
              <a:t>. Ongoing research seeks to further refine and integrate this technology into clinical practice.</a:t>
            </a:r>
          </a:p>
          <a:p>
            <a:pPr>
              <a:lnSpc>
                <a:spcPts val="4199"/>
              </a:lnSpc>
            </a:pP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9" id="9"/>
          <p:cNvGrpSpPr/>
          <p:nvPr/>
        </p:nvGrpSpPr>
        <p:grpSpPr>
          <a:xfrm rot="0">
            <a:off x="13823538" y="2706918"/>
            <a:ext cx="4464462" cy="1837557"/>
            <a:chOff x="0" y="0"/>
            <a:chExt cx="1175825" cy="483966"/>
          </a:xfrm>
        </p:grpSpPr>
        <p:sp>
          <p:nvSpPr>
            <p:cNvPr name="Freeform 10" id="10"/>
            <p:cNvSpPr/>
            <p:nvPr/>
          </p:nvSpPr>
          <p:spPr>
            <a:xfrm flipH="false" flipV="false" rot="0">
              <a:off x="0" y="0"/>
              <a:ext cx="1175825" cy="483966"/>
            </a:xfrm>
            <a:custGeom>
              <a:avLst/>
              <a:gdLst/>
              <a:ahLst/>
              <a:cxnLst/>
              <a:rect r="r" b="b" t="t" l="l"/>
              <a:pathLst>
                <a:path h="483966" w="1175825">
                  <a:moveTo>
                    <a:pt x="0" y="0"/>
                  </a:moveTo>
                  <a:lnTo>
                    <a:pt x="1175825" y="0"/>
                  </a:lnTo>
                  <a:lnTo>
                    <a:pt x="1175825" y="483966"/>
                  </a:lnTo>
                  <a:lnTo>
                    <a:pt x="0" y="483966"/>
                  </a:lnTo>
                  <a:close/>
                </a:path>
              </a:pathLst>
            </a:custGeom>
            <a:solidFill>
              <a:srgbClr val="3DCAB1"/>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28984" y="4825938"/>
            <a:ext cx="17776741" cy="854190"/>
          </a:xfrm>
          <a:custGeom>
            <a:avLst/>
            <a:gdLst/>
            <a:ahLst/>
            <a:cxnLst/>
            <a:rect r="r" b="b" t="t" l="l"/>
            <a:pathLst>
              <a:path h="854190" w="17776741">
                <a:moveTo>
                  <a:pt x="0" y="0"/>
                </a:moveTo>
                <a:lnTo>
                  <a:pt x="17776741" y="0"/>
                </a:lnTo>
                <a:lnTo>
                  <a:pt x="17776741" y="854190"/>
                </a:lnTo>
                <a:lnTo>
                  <a:pt x="0" y="854190"/>
                </a:lnTo>
                <a:lnTo>
                  <a:pt x="0" y="0"/>
                </a:lnTo>
                <a:close/>
              </a:path>
            </a:pathLst>
          </a:custGeom>
          <a:blipFill>
            <a:blip r:embed="rId3"/>
            <a:stretch>
              <a:fillRect l="0" t="0" r="0" b="-3464"/>
            </a:stretch>
          </a:blipFill>
        </p:spPr>
      </p:sp>
      <p:sp>
        <p:nvSpPr>
          <p:cNvPr name="Freeform 13" id="13"/>
          <p:cNvSpPr/>
          <p:nvPr/>
        </p:nvSpPr>
        <p:spPr>
          <a:xfrm flipH="false" flipV="false" rot="0">
            <a:off x="5489841" y="5680128"/>
            <a:ext cx="3781268" cy="4606872"/>
          </a:xfrm>
          <a:custGeom>
            <a:avLst/>
            <a:gdLst/>
            <a:ahLst/>
            <a:cxnLst/>
            <a:rect r="r" b="b" t="t" l="l"/>
            <a:pathLst>
              <a:path h="4606872" w="3781268">
                <a:moveTo>
                  <a:pt x="0" y="0"/>
                </a:moveTo>
                <a:lnTo>
                  <a:pt x="3781268" y="0"/>
                </a:lnTo>
                <a:lnTo>
                  <a:pt x="3781268" y="4606872"/>
                </a:lnTo>
                <a:lnTo>
                  <a:pt x="0" y="4606872"/>
                </a:lnTo>
                <a:lnTo>
                  <a:pt x="0" y="0"/>
                </a:lnTo>
                <a:close/>
              </a:path>
            </a:pathLst>
          </a:custGeom>
          <a:blipFill>
            <a:blip r:embed="rId4"/>
            <a:stretch>
              <a:fillRect l="0" t="0" r="0" b="0"/>
            </a:stretch>
          </a:blipFill>
        </p:spPr>
      </p:sp>
      <p:sp>
        <p:nvSpPr>
          <p:cNvPr name="Freeform 14" id="14"/>
          <p:cNvSpPr/>
          <p:nvPr/>
        </p:nvSpPr>
        <p:spPr>
          <a:xfrm flipH="false" flipV="false" rot="0">
            <a:off x="9477048" y="5680128"/>
            <a:ext cx="4788637" cy="4606872"/>
          </a:xfrm>
          <a:custGeom>
            <a:avLst/>
            <a:gdLst/>
            <a:ahLst/>
            <a:cxnLst/>
            <a:rect r="r" b="b" t="t" l="l"/>
            <a:pathLst>
              <a:path h="4606872" w="4788637">
                <a:moveTo>
                  <a:pt x="0" y="0"/>
                </a:moveTo>
                <a:lnTo>
                  <a:pt x="4788637" y="0"/>
                </a:lnTo>
                <a:lnTo>
                  <a:pt x="4788637" y="4606872"/>
                </a:lnTo>
                <a:lnTo>
                  <a:pt x="0" y="4606872"/>
                </a:lnTo>
                <a:lnTo>
                  <a:pt x="0" y="0"/>
                </a:lnTo>
                <a:close/>
              </a:path>
            </a:pathLst>
          </a:custGeom>
          <a:blipFill>
            <a:blip r:embed="rId5"/>
            <a:stretch>
              <a:fillRect l="0" t="0" r="0" b="-3335"/>
            </a:stretch>
          </a:blipFill>
        </p:spPr>
      </p:sp>
      <p:sp>
        <p:nvSpPr>
          <p:cNvPr name="Freeform 15" id="15"/>
          <p:cNvSpPr/>
          <p:nvPr/>
        </p:nvSpPr>
        <p:spPr>
          <a:xfrm flipH="false" flipV="false" rot="0">
            <a:off x="14475235" y="5680128"/>
            <a:ext cx="3580167" cy="4606872"/>
          </a:xfrm>
          <a:custGeom>
            <a:avLst/>
            <a:gdLst/>
            <a:ahLst/>
            <a:cxnLst/>
            <a:rect r="r" b="b" t="t" l="l"/>
            <a:pathLst>
              <a:path h="4606872" w="3580167">
                <a:moveTo>
                  <a:pt x="0" y="0"/>
                </a:moveTo>
                <a:lnTo>
                  <a:pt x="3580168" y="0"/>
                </a:lnTo>
                <a:lnTo>
                  <a:pt x="3580168" y="4606872"/>
                </a:lnTo>
                <a:lnTo>
                  <a:pt x="0" y="4606872"/>
                </a:lnTo>
                <a:lnTo>
                  <a:pt x="0" y="0"/>
                </a:lnTo>
                <a:close/>
              </a:path>
            </a:pathLst>
          </a:custGeom>
          <a:blipFill>
            <a:blip r:embed="rId6"/>
            <a:stretch>
              <a:fillRect l="0" t="0" r="0" b="0"/>
            </a:stretch>
          </a:blipFill>
        </p:spPr>
      </p:sp>
      <p:sp>
        <p:nvSpPr>
          <p:cNvPr name="Freeform 16" id="16"/>
          <p:cNvSpPr/>
          <p:nvPr/>
        </p:nvSpPr>
        <p:spPr>
          <a:xfrm flipH="false" flipV="false" rot="0">
            <a:off x="0" y="6316603"/>
            <a:ext cx="5489841" cy="3730364"/>
          </a:xfrm>
          <a:custGeom>
            <a:avLst/>
            <a:gdLst/>
            <a:ahLst/>
            <a:cxnLst/>
            <a:rect r="r" b="b" t="t" l="l"/>
            <a:pathLst>
              <a:path h="3730364" w="5489841">
                <a:moveTo>
                  <a:pt x="0" y="0"/>
                </a:moveTo>
                <a:lnTo>
                  <a:pt x="5489841" y="0"/>
                </a:lnTo>
                <a:lnTo>
                  <a:pt x="5489841" y="3730364"/>
                </a:lnTo>
                <a:lnTo>
                  <a:pt x="0" y="3730364"/>
                </a:lnTo>
                <a:lnTo>
                  <a:pt x="0" y="0"/>
                </a:lnTo>
                <a:close/>
              </a:path>
            </a:pathLst>
          </a:custGeom>
          <a:blipFill>
            <a:blip r:embed="rId7"/>
            <a:stretch>
              <a:fillRect l="0" t="0" r="0" b="0"/>
            </a:stretch>
          </a:blipFill>
        </p:spPr>
      </p:sp>
      <p:sp>
        <p:nvSpPr>
          <p:cNvPr name="TextBox 17" id="17"/>
          <p:cNvSpPr txBox="true"/>
          <p:nvPr/>
        </p:nvSpPr>
        <p:spPr>
          <a:xfrm rot="0">
            <a:off x="1028700" y="2514638"/>
            <a:ext cx="627161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Results Achieved</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3782437" y="4274503"/>
            <a:ext cx="1072312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IMPLEMENTATION</a:t>
            </a:r>
          </a:p>
        </p:txBody>
      </p:sp>
      <p:sp>
        <p:nvSpPr>
          <p:cNvPr name="TextBox 3" id="3"/>
          <p:cNvSpPr txBox="true"/>
          <p:nvPr/>
        </p:nvSpPr>
        <p:spPr>
          <a:xfrm rot="0">
            <a:off x="-308613" y="-1605597"/>
            <a:ext cx="18406793" cy="12964159"/>
          </a:xfrm>
          <a:prstGeom prst="rect">
            <a:avLst/>
          </a:prstGeom>
        </p:spPr>
        <p:txBody>
          <a:bodyPr anchor="t" rtlCol="false" tIns="0" lIns="0" bIns="0" rIns="0">
            <a:spAutoFit/>
          </a:bodyPr>
          <a:lstStyle/>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308613" y="-1605597"/>
            <a:ext cx="18406793" cy="12964159"/>
          </a:xfrm>
          <a:prstGeom prst="rect">
            <a:avLst/>
          </a:prstGeom>
        </p:spPr>
        <p:txBody>
          <a:bodyPr anchor="t" rtlCol="false" tIns="0" lIns="0" bIns="0" rIns="0">
            <a:spAutoFit/>
          </a:bodyPr>
          <a:lstStyle/>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a:p>
            <a:pPr algn="r">
              <a:lnSpc>
                <a:spcPts val="16899"/>
              </a:lnSpc>
            </a:pPr>
            <a:r>
              <a:rPr lang="en-US" sz="16899" spc="-506">
                <a:solidFill>
                  <a:srgbClr val="000000">
                    <a:alpha val="2745"/>
                  </a:srgbClr>
                </a:solidFill>
                <a:latin typeface="Montserrat Bold"/>
              </a:rPr>
              <a:t>PIXEL PIONEERS</a:t>
            </a:r>
          </a:p>
        </p:txBody>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2997" y="88533"/>
            <a:ext cx="18255003" cy="10305628"/>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FFFFFF">
                <a:alpha val="96863"/>
              </a:srgbClr>
            </a:solidFill>
            <a:prstDash val="solid"/>
            <a:headEnd type="none" len="sm" w="sm"/>
            <a:tailEnd type="none" len="sm" w="sm"/>
          </a:ln>
        </p:spPr>
      </p:sp>
      <p:grpSp>
        <p:nvGrpSpPr>
          <p:cNvPr name="Group 3" id="3"/>
          <p:cNvGrpSpPr/>
          <p:nvPr/>
        </p:nvGrpSpPr>
        <p:grpSpPr>
          <a:xfrm rot="0">
            <a:off x="8981917" y="9258300"/>
            <a:ext cx="9995383" cy="1028700"/>
            <a:chOff x="0" y="0"/>
            <a:chExt cx="2632529" cy="270933"/>
          </a:xfrm>
        </p:grpSpPr>
        <p:sp>
          <p:nvSpPr>
            <p:cNvPr name="Freeform 4" id="4"/>
            <p:cNvSpPr/>
            <p:nvPr/>
          </p:nvSpPr>
          <p:spPr>
            <a:xfrm flipH="false" flipV="false" rot="0">
              <a:off x="0" y="0"/>
              <a:ext cx="2632529" cy="270933"/>
            </a:xfrm>
            <a:custGeom>
              <a:avLst/>
              <a:gdLst/>
              <a:ahLst/>
              <a:cxnLst/>
              <a:rect r="r" b="b" t="t" l="l"/>
              <a:pathLst>
                <a:path h="270933" w="2632529">
                  <a:moveTo>
                    <a:pt x="0" y="0"/>
                  </a:moveTo>
                  <a:lnTo>
                    <a:pt x="2632529" y="0"/>
                  </a:lnTo>
                  <a:lnTo>
                    <a:pt x="2632529" y="270933"/>
                  </a:lnTo>
                  <a:lnTo>
                    <a:pt x="0" y="270933"/>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25913" y="2002149"/>
            <a:ext cx="6958515" cy="6971425"/>
          </a:xfrm>
          <a:custGeom>
            <a:avLst/>
            <a:gdLst/>
            <a:ahLst/>
            <a:cxnLst/>
            <a:rect r="r" b="b" t="t" l="l"/>
            <a:pathLst>
              <a:path h="6971425" w="6958515">
                <a:moveTo>
                  <a:pt x="0" y="0"/>
                </a:moveTo>
                <a:lnTo>
                  <a:pt x="6958514" y="0"/>
                </a:lnTo>
                <a:lnTo>
                  <a:pt x="6958514" y="6971425"/>
                </a:lnTo>
                <a:lnTo>
                  <a:pt x="0" y="6971425"/>
                </a:lnTo>
                <a:lnTo>
                  <a:pt x="0" y="0"/>
                </a:lnTo>
                <a:close/>
              </a:path>
            </a:pathLst>
          </a:custGeom>
          <a:blipFill>
            <a:blip r:embed="rId3">
              <a:alphaModFix amt="42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31204" y="2555091"/>
            <a:ext cx="5402795" cy="5402795"/>
          </a:xfrm>
          <a:custGeom>
            <a:avLst/>
            <a:gdLst/>
            <a:ahLst/>
            <a:cxnLst/>
            <a:rect r="r" b="b" t="t" l="l"/>
            <a:pathLst>
              <a:path h="5402795" w="5402795">
                <a:moveTo>
                  <a:pt x="5402795" y="0"/>
                </a:moveTo>
                <a:lnTo>
                  <a:pt x="0" y="0"/>
                </a:lnTo>
                <a:lnTo>
                  <a:pt x="0" y="5402795"/>
                </a:lnTo>
                <a:lnTo>
                  <a:pt x="5402795" y="5402795"/>
                </a:lnTo>
                <a:lnTo>
                  <a:pt x="54027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257362" y="3736594"/>
            <a:ext cx="7973388" cy="1799285"/>
            <a:chOff x="0" y="0"/>
            <a:chExt cx="10631184" cy="2399047"/>
          </a:xfrm>
        </p:grpSpPr>
        <p:sp>
          <p:nvSpPr>
            <p:cNvPr name="TextBox 9" id="9"/>
            <p:cNvSpPr txBox="true"/>
            <p:nvPr/>
          </p:nvSpPr>
          <p:spPr>
            <a:xfrm rot="0">
              <a:off x="0" y="0"/>
              <a:ext cx="3799738" cy="764774"/>
            </a:xfrm>
            <a:prstGeom prst="rect">
              <a:avLst/>
            </a:prstGeom>
          </p:spPr>
          <p:txBody>
            <a:bodyPr anchor="t" rtlCol="false" tIns="0" lIns="0" bIns="0" rIns="0">
              <a:spAutoFit/>
            </a:bodyPr>
            <a:lstStyle/>
            <a:p>
              <a:pPr algn="l" marL="0" indent="0" lvl="0">
                <a:lnSpc>
                  <a:spcPts val="4228"/>
                </a:lnSpc>
                <a:spcBef>
                  <a:spcPct val="0"/>
                </a:spcBef>
              </a:pPr>
              <a:r>
                <a:rPr lang="en-US" sz="3843" spc="368">
                  <a:solidFill>
                    <a:srgbClr val="03989E"/>
                  </a:solidFill>
                  <a:latin typeface="Poppins Bold"/>
                </a:rPr>
                <a:t>INSTITUTE</a:t>
              </a:r>
            </a:p>
          </p:txBody>
        </p:sp>
        <p:sp>
          <p:nvSpPr>
            <p:cNvPr name="TextBox 10" id="10"/>
            <p:cNvSpPr txBox="true"/>
            <p:nvPr/>
          </p:nvSpPr>
          <p:spPr>
            <a:xfrm rot="0">
              <a:off x="0" y="976018"/>
              <a:ext cx="10631184" cy="1423029"/>
            </a:xfrm>
            <a:prstGeom prst="rect">
              <a:avLst/>
            </a:prstGeom>
          </p:spPr>
          <p:txBody>
            <a:bodyPr anchor="t" rtlCol="false" tIns="0" lIns="0" bIns="0" rIns="0">
              <a:spAutoFit/>
            </a:bodyPr>
            <a:lstStyle/>
            <a:p>
              <a:pPr>
                <a:lnSpc>
                  <a:spcPts val="4304"/>
                </a:lnSpc>
              </a:pPr>
              <a:r>
                <a:rPr lang="en-US" sz="3074">
                  <a:solidFill>
                    <a:srgbClr val="FFFFFF"/>
                  </a:solidFill>
                  <a:latin typeface="Poppins Bold"/>
                </a:rPr>
                <a:t>Symbiosis Institute of Technology, Pune</a:t>
              </a:r>
            </a:p>
            <a:p>
              <a:pPr>
                <a:lnSpc>
                  <a:spcPts val="4304"/>
                </a:lnSpc>
              </a:pPr>
              <a:r>
                <a:rPr lang="en-US" sz="3074">
                  <a:solidFill>
                    <a:srgbClr val="FFFFFF"/>
                  </a:solidFill>
                  <a:latin typeface="Poppins"/>
                </a:rPr>
                <a:t>Symbiosis International University</a:t>
              </a:r>
            </a:p>
          </p:txBody>
        </p:sp>
      </p:grpSp>
      <p:grpSp>
        <p:nvGrpSpPr>
          <p:cNvPr name="Group 11" id="11"/>
          <p:cNvGrpSpPr/>
          <p:nvPr/>
        </p:nvGrpSpPr>
        <p:grpSpPr>
          <a:xfrm rot="0">
            <a:off x="8257362" y="6220487"/>
            <a:ext cx="9001938" cy="2353205"/>
            <a:chOff x="0" y="0"/>
            <a:chExt cx="12002584" cy="3137606"/>
          </a:xfrm>
        </p:grpSpPr>
        <p:sp>
          <p:nvSpPr>
            <p:cNvPr name="TextBox 12" id="12"/>
            <p:cNvSpPr txBox="true"/>
            <p:nvPr/>
          </p:nvSpPr>
          <p:spPr>
            <a:xfrm rot="0">
              <a:off x="0" y="0"/>
              <a:ext cx="2295537" cy="764774"/>
            </a:xfrm>
            <a:prstGeom prst="rect">
              <a:avLst/>
            </a:prstGeom>
          </p:spPr>
          <p:txBody>
            <a:bodyPr anchor="t" rtlCol="false" tIns="0" lIns="0" bIns="0" rIns="0">
              <a:spAutoFit/>
            </a:bodyPr>
            <a:lstStyle/>
            <a:p>
              <a:pPr algn="l" marL="0" indent="0" lvl="0">
                <a:lnSpc>
                  <a:spcPts val="4228"/>
                </a:lnSpc>
                <a:spcBef>
                  <a:spcPct val="0"/>
                </a:spcBef>
              </a:pPr>
              <a:r>
                <a:rPr lang="en-US" sz="3843" spc="368">
                  <a:solidFill>
                    <a:srgbClr val="03989E"/>
                  </a:solidFill>
                  <a:latin typeface="Poppins Bold"/>
                </a:rPr>
                <a:t>EMAIL</a:t>
              </a:r>
            </a:p>
          </p:txBody>
        </p:sp>
        <p:sp>
          <p:nvSpPr>
            <p:cNvPr name="TextBox 13" id="13"/>
            <p:cNvSpPr txBox="true"/>
            <p:nvPr/>
          </p:nvSpPr>
          <p:spPr>
            <a:xfrm rot="0">
              <a:off x="0" y="998617"/>
              <a:ext cx="12002584" cy="2138989"/>
            </a:xfrm>
            <a:prstGeom prst="rect">
              <a:avLst/>
            </a:prstGeom>
          </p:spPr>
          <p:txBody>
            <a:bodyPr anchor="t" rtlCol="false" tIns="0" lIns="0" bIns="0" rIns="0">
              <a:spAutoFit/>
            </a:bodyPr>
            <a:lstStyle/>
            <a:p>
              <a:pPr>
                <a:lnSpc>
                  <a:spcPts val="4304"/>
                </a:lnSpc>
              </a:pPr>
              <a:r>
                <a:rPr lang="en-US" sz="3074">
                  <a:solidFill>
                    <a:srgbClr val="FFFFFF"/>
                  </a:solidFill>
                  <a:latin typeface="Poppins"/>
                </a:rPr>
                <a:t>aditya.rane.btech2020@sitpune.edu.in</a:t>
              </a:r>
            </a:p>
            <a:p>
              <a:pPr>
                <a:lnSpc>
                  <a:spcPts val="4304"/>
                </a:lnSpc>
              </a:pPr>
              <a:r>
                <a:rPr lang="en-US" sz="3074">
                  <a:solidFill>
                    <a:srgbClr val="FFFFFF"/>
                  </a:solidFill>
                  <a:latin typeface="Poppins"/>
                </a:rPr>
                <a:t>vinay.patil.btech</a:t>
              </a:r>
              <a:r>
                <a:rPr lang="en-US" sz="3074">
                  <a:solidFill>
                    <a:srgbClr val="FFFFFF"/>
                  </a:solidFill>
                  <a:latin typeface="Poppins"/>
                </a:rPr>
                <a:t>2019@sitpune.edu.in</a:t>
              </a:r>
            </a:p>
            <a:p>
              <a:pPr>
                <a:lnSpc>
                  <a:spcPts val="4304"/>
                </a:lnSpc>
              </a:pPr>
              <a:r>
                <a:rPr lang="en-US" sz="3074">
                  <a:solidFill>
                    <a:srgbClr val="FFFFFF"/>
                  </a:solidFill>
                  <a:latin typeface="Poppins"/>
                </a:rPr>
                <a:t>prachi.lal.btech2020@sitpune.edu.in</a:t>
              </a:r>
            </a:p>
          </p:txBody>
        </p:sp>
      </p:grpSp>
      <p:sp>
        <p:nvSpPr>
          <p:cNvPr name="TextBox 14" id="14"/>
          <p:cNvSpPr txBox="true"/>
          <p:nvPr/>
        </p:nvSpPr>
        <p:spPr>
          <a:xfrm rot="0">
            <a:off x="8049695" y="933450"/>
            <a:ext cx="6944120" cy="1512156"/>
          </a:xfrm>
          <a:prstGeom prst="rect">
            <a:avLst/>
          </a:prstGeom>
        </p:spPr>
        <p:txBody>
          <a:bodyPr anchor="t" rtlCol="false" tIns="0" lIns="0" bIns="0" rIns="0">
            <a:spAutoFit/>
          </a:bodyPr>
          <a:lstStyle/>
          <a:p>
            <a:pPr>
              <a:lnSpc>
                <a:spcPts val="11245"/>
              </a:lnSpc>
            </a:pPr>
            <a:r>
              <a:rPr lang="en-US" sz="9371">
                <a:solidFill>
                  <a:srgbClr val="FFFFFF"/>
                </a:solidFill>
                <a:latin typeface="Poppins Bold"/>
              </a:rPr>
              <a:t>Thank you!</a:t>
            </a:r>
          </a:p>
        </p:txBody>
      </p:sp>
      <p:sp>
        <p:nvSpPr>
          <p:cNvPr name="Freeform 15" id="15"/>
          <p:cNvSpPr/>
          <p:nvPr/>
        </p:nvSpPr>
        <p:spPr>
          <a:xfrm flipH="false" flipV="false" rot="0">
            <a:off x="14667188" y="9393574"/>
            <a:ext cx="3385276" cy="893426"/>
          </a:xfrm>
          <a:custGeom>
            <a:avLst/>
            <a:gdLst/>
            <a:ahLst/>
            <a:cxnLst/>
            <a:rect r="r" b="b" t="t" l="l"/>
            <a:pathLst>
              <a:path h="893426" w="3385276">
                <a:moveTo>
                  <a:pt x="0" y="0"/>
                </a:moveTo>
                <a:lnTo>
                  <a:pt x="3385276" y="0"/>
                </a:lnTo>
                <a:lnTo>
                  <a:pt x="3385276" y="893426"/>
                </a:lnTo>
                <a:lnTo>
                  <a:pt x="0" y="893426"/>
                </a:lnTo>
                <a:lnTo>
                  <a:pt x="0" y="0"/>
                </a:lnTo>
                <a:close/>
              </a:path>
            </a:pathLst>
          </a:custGeom>
          <a:blipFill>
            <a:blip r:embed="rId7"/>
            <a:stretch>
              <a:fillRect l="0" t="-2100" r="0" b="-2100"/>
            </a:stretch>
          </a:blipFill>
        </p:spPr>
      </p:sp>
      <p:sp>
        <p:nvSpPr>
          <p:cNvPr name="Freeform 16" id="16"/>
          <p:cNvSpPr/>
          <p:nvPr/>
        </p:nvSpPr>
        <p:spPr>
          <a:xfrm flipH="false" flipV="false" rot="0">
            <a:off x="9362743" y="9322806"/>
            <a:ext cx="5038999" cy="964194"/>
          </a:xfrm>
          <a:custGeom>
            <a:avLst/>
            <a:gdLst/>
            <a:ahLst/>
            <a:cxnLst/>
            <a:rect r="r" b="b" t="t" l="l"/>
            <a:pathLst>
              <a:path h="964194" w="5038999">
                <a:moveTo>
                  <a:pt x="0" y="0"/>
                </a:moveTo>
                <a:lnTo>
                  <a:pt x="5038999" y="0"/>
                </a:lnTo>
                <a:lnTo>
                  <a:pt x="5038999" y="964194"/>
                </a:lnTo>
                <a:lnTo>
                  <a:pt x="0" y="964194"/>
                </a:lnTo>
                <a:lnTo>
                  <a:pt x="0" y="0"/>
                </a:lnTo>
                <a:close/>
              </a:path>
            </a:pathLst>
          </a:custGeom>
          <a:blipFill>
            <a:blip r:embed="rId8"/>
            <a:stretch>
              <a:fillRect l="0" t="0" r="0" b="-4392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7113813" y="3245925"/>
            <a:ext cx="5105140" cy="4838426"/>
            <a:chOff x="0" y="0"/>
            <a:chExt cx="6806853" cy="6451234"/>
          </a:xfrm>
        </p:grpSpPr>
        <p:sp>
          <p:nvSpPr>
            <p:cNvPr name="Freeform 3" id="3"/>
            <p:cNvSpPr/>
            <p:nvPr/>
          </p:nvSpPr>
          <p:spPr>
            <a:xfrm flipH="false" flipV="false" rot="0">
              <a:off x="1174797" y="0"/>
              <a:ext cx="4865704" cy="4874731"/>
            </a:xfrm>
            <a:custGeom>
              <a:avLst/>
              <a:gdLst/>
              <a:ahLst/>
              <a:cxnLst/>
              <a:rect r="r" b="b" t="t" l="l"/>
              <a:pathLst>
                <a:path h="4874731" w="4865704">
                  <a:moveTo>
                    <a:pt x="0" y="0"/>
                  </a:moveTo>
                  <a:lnTo>
                    <a:pt x="4865704" y="0"/>
                  </a:lnTo>
                  <a:lnTo>
                    <a:pt x="4865704" y="4874731"/>
                  </a:lnTo>
                  <a:lnTo>
                    <a:pt x="0" y="4874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66352" y="668498"/>
              <a:ext cx="4453798" cy="4453780"/>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666" r="0" b="-16666"/>
                </a:stretch>
              </a:blipFill>
            </p:spPr>
          </p:sp>
        </p:grpSp>
        <p:sp>
          <p:nvSpPr>
            <p:cNvPr name="TextBox 6" id="6"/>
            <p:cNvSpPr txBox="true"/>
            <p:nvPr/>
          </p:nvSpPr>
          <p:spPr>
            <a:xfrm rot="0">
              <a:off x="0" y="5598335"/>
              <a:ext cx="6806853" cy="852899"/>
            </a:xfrm>
            <a:prstGeom prst="rect">
              <a:avLst/>
            </a:prstGeom>
          </p:spPr>
          <p:txBody>
            <a:bodyPr anchor="t" rtlCol="false" tIns="0" lIns="0" bIns="0" rIns="0">
              <a:spAutoFit/>
            </a:bodyPr>
            <a:lstStyle/>
            <a:p>
              <a:pPr algn="ctr">
                <a:lnSpc>
                  <a:spcPts val="4654"/>
                </a:lnSpc>
              </a:pPr>
              <a:r>
                <a:rPr lang="en-US" sz="4701">
                  <a:solidFill>
                    <a:srgbClr val="1B1B1B"/>
                  </a:solidFill>
                  <a:latin typeface="Montserrat Bold"/>
                </a:rPr>
                <a:t>Prachi Lal</a:t>
              </a:r>
            </a:p>
          </p:txBody>
        </p:sp>
      </p:grpSp>
      <p:grpSp>
        <p:nvGrpSpPr>
          <p:cNvPr name="Group 7" id="7"/>
          <p:cNvGrpSpPr/>
          <p:nvPr/>
        </p:nvGrpSpPr>
        <p:grpSpPr>
          <a:xfrm rot="0">
            <a:off x="1476219" y="3520321"/>
            <a:ext cx="6082230" cy="4909467"/>
            <a:chOff x="0" y="0"/>
            <a:chExt cx="8109640" cy="6545957"/>
          </a:xfrm>
        </p:grpSpPr>
        <p:sp>
          <p:nvSpPr>
            <p:cNvPr name="Freeform 8" id="8"/>
            <p:cNvSpPr/>
            <p:nvPr/>
          </p:nvSpPr>
          <p:spPr>
            <a:xfrm flipH="false" flipV="false" rot="0">
              <a:off x="2095828" y="0"/>
              <a:ext cx="4733824" cy="4742606"/>
            </a:xfrm>
            <a:custGeom>
              <a:avLst/>
              <a:gdLst/>
              <a:ahLst/>
              <a:cxnLst/>
              <a:rect r="r" b="b" t="t" l="l"/>
              <a:pathLst>
                <a:path h="4742606" w="4733824">
                  <a:moveTo>
                    <a:pt x="0" y="0"/>
                  </a:moveTo>
                  <a:lnTo>
                    <a:pt x="4733824" y="0"/>
                  </a:lnTo>
                  <a:lnTo>
                    <a:pt x="4733824" y="4742606"/>
                  </a:lnTo>
                  <a:lnTo>
                    <a:pt x="0" y="4742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a:grpSpLocks noChangeAspect="true"/>
            </p:cNvGrpSpPr>
            <p:nvPr/>
          </p:nvGrpSpPr>
          <p:grpSpPr>
            <a:xfrm rot="0">
              <a:off x="1279988" y="204771"/>
              <a:ext cx="4333082" cy="4333065"/>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7978" t="0" r="-49355" b="-97334"/>
                </a:stretch>
              </a:blipFill>
            </p:spPr>
          </p:sp>
        </p:grpSp>
        <p:sp>
          <p:nvSpPr>
            <p:cNvPr name="TextBox 11" id="11"/>
            <p:cNvSpPr txBox="true"/>
            <p:nvPr/>
          </p:nvSpPr>
          <p:spPr>
            <a:xfrm rot="0">
              <a:off x="0" y="5235200"/>
              <a:ext cx="8109640" cy="1310757"/>
            </a:xfrm>
            <a:prstGeom prst="rect">
              <a:avLst/>
            </a:prstGeom>
          </p:spPr>
          <p:txBody>
            <a:bodyPr anchor="t" rtlCol="false" tIns="0" lIns="0" bIns="0" rIns="0">
              <a:spAutoFit/>
            </a:bodyPr>
            <a:lstStyle/>
            <a:p>
              <a:pPr algn="ctr">
                <a:lnSpc>
                  <a:spcPts val="4627"/>
                </a:lnSpc>
              </a:pPr>
              <a:r>
                <a:rPr lang="en-US" sz="4674">
                  <a:solidFill>
                    <a:srgbClr val="1B1B1B"/>
                  </a:solidFill>
                  <a:latin typeface="Montserrat Bold"/>
                </a:rPr>
                <a:t>Aditya Rane</a:t>
              </a:r>
            </a:p>
            <a:p>
              <a:pPr algn="ctr">
                <a:lnSpc>
                  <a:spcPts val="2944"/>
                </a:lnSpc>
              </a:pPr>
            </a:p>
          </p:txBody>
        </p:sp>
      </p:grpSp>
      <p:grpSp>
        <p:nvGrpSpPr>
          <p:cNvPr name="Group 12" id="12"/>
          <p:cNvGrpSpPr/>
          <p:nvPr/>
        </p:nvGrpSpPr>
        <p:grpSpPr>
          <a:xfrm rot="0">
            <a:off x="12067664" y="3245925"/>
            <a:ext cx="6001761" cy="4838426"/>
            <a:chOff x="0" y="0"/>
            <a:chExt cx="8002348" cy="6451234"/>
          </a:xfrm>
        </p:grpSpPr>
        <p:sp>
          <p:nvSpPr>
            <p:cNvPr name="Freeform 13" id="13"/>
            <p:cNvSpPr/>
            <p:nvPr/>
          </p:nvSpPr>
          <p:spPr>
            <a:xfrm flipH="false" flipV="false" rot="0">
              <a:off x="1779798" y="0"/>
              <a:ext cx="5087561" cy="5097000"/>
            </a:xfrm>
            <a:custGeom>
              <a:avLst/>
              <a:gdLst/>
              <a:ahLst/>
              <a:cxnLst/>
              <a:rect r="r" b="b" t="t" l="l"/>
              <a:pathLst>
                <a:path h="5097000" w="5087561">
                  <a:moveTo>
                    <a:pt x="0" y="0"/>
                  </a:moveTo>
                  <a:lnTo>
                    <a:pt x="5087562" y="0"/>
                  </a:lnTo>
                  <a:lnTo>
                    <a:pt x="5087562" y="5097000"/>
                  </a:lnTo>
                  <a:lnTo>
                    <a:pt x="0" y="509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1134988" y="229969"/>
              <a:ext cx="4656874" cy="4656855"/>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16" id="16"/>
            <p:cNvSpPr txBox="true"/>
            <p:nvPr/>
          </p:nvSpPr>
          <p:spPr>
            <a:xfrm rot="0">
              <a:off x="0" y="5619285"/>
              <a:ext cx="8002348" cy="831949"/>
            </a:xfrm>
            <a:prstGeom prst="rect">
              <a:avLst/>
            </a:prstGeom>
          </p:spPr>
          <p:txBody>
            <a:bodyPr anchor="t" rtlCol="false" tIns="0" lIns="0" bIns="0" rIns="0">
              <a:spAutoFit/>
            </a:bodyPr>
            <a:lstStyle/>
            <a:p>
              <a:pPr algn="ctr">
                <a:lnSpc>
                  <a:spcPts val="4565"/>
                </a:lnSpc>
              </a:pPr>
              <a:r>
                <a:rPr lang="en-US" sz="4611">
                  <a:solidFill>
                    <a:srgbClr val="1B1B1B"/>
                  </a:solidFill>
                  <a:latin typeface="Montserrat Bold"/>
                </a:rPr>
                <a:t>Vinay Patil</a:t>
              </a:r>
            </a:p>
          </p:txBody>
        </p:sp>
      </p:grpSp>
      <p:sp>
        <p:nvSpPr>
          <p:cNvPr name="Freeform 17" id="17"/>
          <p:cNvSpPr/>
          <p:nvPr/>
        </p:nvSpPr>
        <p:spPr>
          <a:xfrm flipH="false" flipV="false" rot="0">
            <a:off x="15795183" y="-1194146"/>
            <a:ext cx="3752716" cy="3691308"/>
          </a:xfrm>
          <a:custGeom>
            <a:avLst/>
            <a:gdLst/>
            <a:ahLst/>
            <a:cxnLst/>
            <a:rect r="r" b="b" t="t" l="l"/>
            <a:pathLst>
              <a:path h="3691308" w="3752716">
                <a:moveTo>
                  <a:pt x="0" y="0"/>
                </a:moveTo>
                <a:lnTo>
                  <a:pt x="3752716" y="0"/>
                </a:lnTo>
                <a:lnTo>
                  <a:pt x="3752716" y="3691307"/>
                </a:lnTo>
                <a:lnTo>
                  <a:pt x="0" y="36913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8" id="18"/>
          <p:cNvSpPr/>
          <p:nvPr/>
        </p:nvSpPr>
        <p:spPr>
          <a:xfrm>
            <a:off x="7113813" y="2165406"/>
            <a:ext cx="3587230" cy="0"/>
          </a:xfrm>
          <a:prstGeom prst="line">
            <a:avLst/>
          </a:prstGeom>
          <a:ln cap="rnd" w="47625">
            <a:solidFill>
              <a:srgbClr val="03989E"/>
            </a:solidFill>
            <a:prstDash val="solid"/>
            <a:headEnd type="oval" len="lg" w="lg"/>
            <a:tailEnd type="oval" len="lg" w="lg"/>
          </a:ln>
        </p:spPr>
      </p:sp>
      <p:sp>
        <p:nvSpPr>
          <p:cNvPr name="Freeform 19" id="19"/>
          <p:cNvSpPr/>
          <p:nvPr/>
        </p:nvSpPr>
        <p:spPr>
          <a:xfrm flipH="false" flipV="false" rot="0">
            <a:off x="-5045296" y="8084350"/>
            <a:ext cx="8497319" cy="8513084"/>
          </a:xfrm>
          <a:custGeom>
            <a:avLst/>
            <a:gdLst/>
            <a:ahLst/>
            <a:cxnLst/>
            <a:rect r="r" b="b" t="t" l="l"/>
            <a:pathLst>
              <a:path h="8513084" w="8497319">
                <a:moveTo>
                  <a:pt x="0" y="0"/>
                </a:moveTo>
                <a:lnTo>
                  <a:pt x="8497319" y="0"/>
                </a:lnTo>
                <a:lnTo>
                  <a:pt x="8497319" y="8513084"/>
                </a:lnTo>
                <a:lnTo>
                  <a:pt x="0" y="8513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5747192" y="746758"/>
            <a:ext cx="6320472" cy="1394836"/>
          </a:xfrm>
          <a:prstGeom prst="rect">
            <a:avLst/>
          </a:prstGeom>
        </p:spPr>
        <p:txBody>
          <a:bodyPr anchor="t" rtlCol="false" tIns="0" lIns="0" bIns="0" rIns="0">
            <a:spAutoFit/>
          </a:bodyPr>
          <a:lstStyle/>
          <a:p>
            <a:pPr algn="ctr">
              <a:lnSpc>
                <a:spcPts val="9701"/>
              </a:lnSpc>
            </a:pPr>
            <a:r>
              <a:rPr lang="en-US" sz="9799">
                <a:solidFill>
                  <a:srgbClr val="000000"/>
                </a:solidFill>
                <a:latin typeface="Poppins Ultra-Bold"/>
              </a:rPr>
              <a:t>Our </a:t>
            </a:r>
            <a:r>
              <a:rPr lang="en-US" sz="9799">
                <a:solidFill>
                  <a:srgbClr val="03989E"/>
                </a:solidFill>
                <a:latin typeface="Poppins Ultra-Bold"/>
              </a:rPr>
              <a:t>Team</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2571382"/>
            <a:ext cx="4559459"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Introduction</a:t>
            </a:r>
          </a:p>
        </p:txBody>
      </p:sp>
      <p:sp>
        <p:nvSpPr>
          <p:cNvPr name="TextBox 12" id="12"/>
          <p:cNvSpPr txBox="true"/>
          <p:nvPr/>
        </p:nvSpPr>
        <p:spPr>
          <a:xfrm rot="0">
            <a:off x="510545" y="4625179"/>
            <a:ext cx="17266911" cy="6039739"/>
          </a:xfrm>
          <a:prstGeom prst="rect">
            <a:avLst/>
          </a:prstGeom>
        </p:spPr>
        <p:txBody>
          <a:bodyPr anchor="t" rtlCol="false" tIns="0" lIns="0" bIns="0" rIns="0">
            <a:spAutoFit/>
          </a:bodyPr>
          <a:lstStyle/>
          <a:p>
            <a:pPr algn="just" marL="496571" indent="-248285" lvl="1">
              <a:lnSpc>
                <a:spcPts val="4853"/>
              </a:lnSpc>
              <a:buFont typeface="Arial"/>
              <a:buChar char="•"/>
            </a:pPr>
            <a:r>
              <a:rPr lang="en-US" sz="2300">
                <a:solidFill>
                  <a:srgbClr val="000000"/>
                </a:solidFill>
                <a:latin typeface="Poppins"/>
              </a:rPr>
              <a:t>Brain tumors are a highly aggressive disease.</a:t>
            </a:r>
          </a:p>
          <a:p>
            <a:pPr algn="just" marL="496571" indent="-248285" lvl="1">
              <a:lnSpc>
                <a:spcPts val="4853"/>
              </a:lnSpc>
              <a:buFont typeface="Arial"/>
              <a:buChar char="•"/>
            </a:pPr>
            <a:r>
              <a:rPr lang="en-US" sz="2300">
                <a:solidFill>
                  <a:srgbClr val="000000"/>
                </a:solidFill>
                <a:latin typeface="Poppins"/>
              </a:rPr>
              <a:t>In 2021, over 84,000 people received a primary brain tumor diagnosis, and around 18,600 died from malignant brain tumors (brain cancer).</a:t>
            </a:r>
          </a:p>
          <a:p>
            <a:pPr algn="just" marL="496571" indent="-248285" lvl="1">
              <a:lnSpc>
                <a:spcPts val="4853"/>
              </a:lnSpc>
              <a:buFont typeface="Arial"/>
              <a:buChar char="•"/>
            </a:pPr>
            <a:r>
              <a:rPr lang="en-US" sz="2300">
                <a:solidFill>
                  <a:srgbClr val="000000"/>
                </a:solidFill>
                <a:latin typeface="Poppins"/>
              </a:rPr>
              <a:t>The most effective technique for detecting brain tumors is Magnetic Resonance Imaging (MRI).</a:t>
            </a:r>
          </a:p>
          <a:p>
            <a:pPr algn="just" marL="496571" indent="-248285" lvl="1">
              <a:lnSpc>
                <a:spcPts val="4853"/>
              </a:lnSpc>
              <a:buFont typeface="Arial"/>
              <a:buChar char="•"/>
            </a:pPr>
            <a:r>
              <a:rPr lang="en-US" sz="2300">
                <a:solidFill>
                  <a:srgbClr val="000000"/>
                </a:solidFill>
                <a:latin typeface="Poppins"/>
              </a:rPr>
              <a:t>Faster diagnosis and optimal treatment plans are essential to improve the life expectancy and well-being of patients.</a:t>
            </a:r>
          </a:p>
          <a:p>
            <a:pPr algn="just" marL="496571" indent="-248285" lvl="1">
              <a:lnSpc>
                <a:spcPts val="4853"/>
              </a:lnSpc>
              <a:buFont typeface="Arial"/>
              <a:buChar char="•"/>
            </a:pPr>
            <a:r>
              <a:rPr lang="en-US" sz="2300">
                <a:solidFill>
                  <a:srgbClr val="000000"/>
                </a:solidFill>
                <a:latin typeface="Poppins"/>
              </a:rPr>
              <a:t>It is a vital step in diagnosing and treating a multitude of medical conditions. This use case takes us deep into the realm of innovation, where computer vision technology comes to the forefront, aiding medical professionals in making informed decisions and, ultimately, elevating patient outcomes.</a:t>
            </a:r>
          </a:p>
          <a:p>
            <a:pPr algn="just">
              <a:lnSpc>
                <a:spcPts val="4853"/>
              </a:lnSpc>
            </a:pP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2571382"/>
            <a:ext cx="7130653"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Problem Statement</a:t>
            </a:r>
          </a:p>
        </p:txBody>
      </p:sp>
      <p:sp>
        <p:nvSpPr>
          <p:cNvPr name="TextBox 12" id="12"/>
          <p:cNvSpPr txBox="true"/>
          <p:nvPr/>
        </p:nvSpPr>
        <p:spPr>
          <a:xfrm rot="0">
            <a:off x="324124" y="4582224"/>
            <a:ext cx="17639752" cy="5430139"/>
          </a:xfrm>
          <a:prstGeom prst="rect">
            <a:avLst/>
          </a:prstGeom>
        </p:spPr>
        <p:txBody>
          <a:bodyPr anchor="t" rtlCol="false" tIns="0" lIns="0" bIns="0" rIns="0">
            <a:spAutoFit/>
          </a:bodyPr>
          <a:lstStyle/>
          <a:p>
            <a:pPr algn="just" marL="496571" indent="-248285" lvl="1">
              <a:lnSpc>
                <a:spcPts val="4853"/>
              </a:lnSpc>
              <a:buFont typeface="Arial"/>
              <a:buChar char="•"/>
            </a:pPr>
            <a:r>
              <a:rPr lang="en-US" sz="2300">
                <a:solidFill>
                  <a:srgbClr val="000000"/>
                </a:solidFill>
                <a:latin typeface="Poppins"/>
              </a:rPr>
              <a:t>Accurate and timely detection and classification of tumors in medical images (X-rays and MRIs) is crucial for healthcare.</a:t>
            </a:r>
          </a:p>
          <a:p>
            <a:pPr algn="just" marL="496571" indent="-248285" lvl="1">
              <a:lnSpc>
                <a:spcPts val="4853"/>
              </a:lnSpc>
              <a:buFont typeface="Arial"/>
              <a:buChar char="•"/>
            </a:pPr>
            <a:r>
              <a:rPr lang="en-US" sz="2300">
                <a:solidFill>
                  <a:srgbClr val="000000"/>
                </a:solidFill>
                <a:latin typeface="Poppins"/>
              </a:rPr>
              <a:t>Current methods rely on manual interpretation, leading to potential delays and errors in diagnosis.</a:t>
            </a:r>
          </a:p>
          <a:p>
            <a:pPr algn="just" marL="496571" indent="-248285" lvl="1">
              <a:lnSpc>
                <a:spcPts val="4853"/>
              </a:lnSpc>
              <a:buFont typeface="Arial"/>
              <a:buChar char="•"/>
            </a:pPr>
            <a:r>
              <a:rPr lang="en-US" sz="2300">
                <a:solidFill>
                  <a:srgbClr val="000000"/>
                </a:solidFill>
                <a:latin typeface="Poppins"/>
              </a:rPr>
              <a:t>The challenge is to develop an automated system using computer vision technology to:</a:t>
            </a:r>
          </a:p>
          <a:p>
            <a:pPr algn="just" marL="496571" indent="-248285" lvl="1">
              <a:lnSpc>
                <a:spcPts val="4853"/>
              </a:lnSpc>
              <a:buFont typeface="Arial"/>
              <a:buChar char="•"/>
            </a:pPr>
            <a:r>
              <a:rPr lang="en-US" sz="2300">
                <a:solidFill>
                  <a:srgbClr val="000000"/>
                </a:solidFill>
                <a:latin typeface="Poppins"/>
              </a:rPr>
              <a:t>Detect potential tumor regions in medical images.</a:t>
            </a:r>
          </a:p>
          <a:p>
            <a:pPr algn="just" marL="496571" indent="-248285" lvl="1">
              <a:lnSpc>
                <a:spcPts val="4853"/>
              </a:lnSpc>
              <a:buFont typeface="Arial"/>
              <a:buChar char="•"/>
            </a:pPr>
            <a:r>
              <a:rPr lang="en-US" sz="2300">
                <a:solidFill>
                  <a:srgbClr val="000000"/>
                </a:solidFill>
                <a:latin typeface="Poppins"/>
              </a:rPr>
              <a:t>Classify tumors into specific categories (e.g., benign or malignant).</a:t>
            </a:r>
          </a:p>
          <a:p>
            <a:pPr algn="just" marL="496571" indent="-248285" lvl="1">
              <a:lnSpc>
                <a:spcPts val="4853"/>
              </a:lnSpc>
              <a:buFont typeface="Arial"/>
              <a:buChar char="•"/>
            </a:pPr>
            <a:r>
              <a:rPr lang="en-US" sz="2300">
                <a:solidFill>
                  <a:srgbClr val="000000"/>
                </a:solidFill>
                <a:latin typeface="Poppins"/>
              </a:rPr>
              <a:t>Generate real-time alerts for medical professionals.</a:t>
            </a:r>
          </a:p>
          <a:p>
            <a:pPr algn="just" marL="496571" indent="-248285" lvl="1">
              <a:lnSpc>
                <a:spcPts val="4853"/>
              </a:lnSpc>
              <a:buFont typeface="Arial"/>
              <a:buChar char="•"/>
            </a:pPr>
            <a:r>
              <a:rPr lang="en-US" sz="2300">
                <a:solidFill>
                  <a:srgbClr val="000000"/>
                </a:solidFill>
                <a:latin typeface="Poppins"/>
              </a:rPr>
              <a:t>This system aims to enhance the efficiency and accuracy of tumor diagnosis, ultimately improving patient care and outcomes in medical imaging.</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1506729" y="4820478"/>
            <a:ext cx="5599678" cy="5165193"/>
            <a:chOff x="0" y="0"/>
            <a:chExt cx="7466237" cy="6886924"/>
          </a:xfrm>
        </p:grpSpPr>
        <p:sp>
          <p:nvSpPr>
            <p:cNvPr name="Freeform 12" id="12"/>
            <p:cNvSpPr/>
            <p:nvPr/>
          </p:nvSpPr>
          <p:spPr>
            <a:xfrm flipH="false" flipV="false" rot="0">
              <a:off x="0" y="0"/>
              <a:ext cx="2925419" cy="3360749"/>
            </a:xfrm>
            <a:custGeom>
              <a:avLst/>
              <a:gdLst/>
              <a:ahLst/>
              <a:cxnLst/>
              <a:rect r="r" b="b" t="t" l="l"/>
              <a:pathLst>
                <a:path h="3360749" w="2925419">
                  <a:moveTo>
                    <a:pt x="0" y="0"/>
                  </a:moveTo>
                  <a:lnTo>
                    <a:pt x="2925419" y="0"/>
                  </a:lnTo>
                  <a:lnTo>
                    <a:pt x="2925419" y="3360749"/>
                  </a:lnTo>
                  <a:lnTo>
                    <a:pt x="0" y="3360749"/>
                  </a:lnTo>
                  <a:lnTo>
                    <a:pt x="0" y="0"/>
                  </a:lnTo>
                  <a:close/>
                </a:path>
              </a:pathLst>
            </a:custGeom>
            <a:blipFill>
              <a:blip r:embed="rId7"/>
              <a:stretch>
                <a:fillRect l="0" t="0" r="0" b="0"/>
              </a:stretch>
            </a:blipFill>
          </p:spPr>
        </p:sp>
        <p:sp>
          <p:nvSpPr>
            <p:cNvPr name="Freeform 13" id="13"/>
            <p:cNvSpPr/>
            <p:nvPr/>
          </p:nvSpPr>
          <p:spPr>
            <a:xfrm flipH="false" flipV="false" rot="0">
              <a:off x="4341470" y="2634"/>
              <a:ext cx="2640589" cy="3360749"/>
            </a:xfrm>
            <a:custGeom>
              <a:avLst/>
              <a:gdLst/>
              <a:ahLst/>
              <a:cxnLst/>
              <a:rect r="r" b="b" t="t" l="l"/>
              <a:pathLst>
                <a:path h="3360749" w="2640589">
                  <a:moveTo>
                    <a:pt x="0" y="0"/>
                  </a:moveTo>
                  <a:lnTo>
                    <a:pt x="2640589" y="0"/>
                  </a:lnTo>
                  <a:lnTo>
                    <a:pt x="2640589" y="3360750"/>
                  </a:lnTo>
                  <a:lnTo>
                    <a:pt x="0" y="3360750"/>
                  </a:lnTo>
                  <a:lnTo>
                    <a:pt x="0" y="0"/>
                  </a:lnTo>
                  <a:close/>
                </a:path>
              </a:pathLst>
            </a:custGeom>
            <a:blipFill>
              <a:blip r:embed="rId8"/>
              <a:stretch>
                <a:fillRect l="0" t="0" r="0" b="0"/>
              </a:stretch>
            </a:blipFill>
          </p:spPr>
        </p:sp>
        <p:sp>
          <p:nvSpPr>
            <p:cNvPr name="Freeform 14" id="14"/>
            <p:cNvSpPr/>
            <p:nvPr/>
          </p:nvSpPr>
          <p:spPr>
            <a:xfrm flipH="false" flipV="false" rot="0">
              <a:off x="183967" y="3729049"/>
              <a:ext cx="2741452" cy="3157875"/>
            </a:xfrm>
            <a:custGeom>
              <a:avLst/>
              <a:gdLst/>
              <a:ahLst/>
              <a:cxnLst/>
              <a:rect r="r" b="b" t="t" l="l"/>
              <a:pathLst>
                <a:path h="3157875" w="2741452">
                  <a:moveTo>
                    <a:pt x="0" y="0"/>
                  </a:moveTo>
                  <a:lnTo>
                    <a:pt x="2741452" y="0"/>
                  </a:lnTo>
                  <a:lnTo>
                    <a:pt x="2741452" y="3157875"/>
                  </a:lnTo>
                  <a:lnTo>
                    <a:pt x="0" y="3157875"/>
                  </a:lnTo>
                  <a:lnTo>
                    <a:pt x="0" y="0"/>
                  </a:lnTo>
                  <a:close/>
                </a:path>
              </a:pathLst>
            </a:custGeom>
            <a:blipFill>
              <a:blip r:embed="rId9"/>
              <a:stretch>
                <a:fillRect l="0" t="0" r="0" b="0"/>
              </a:stretch>
            </a:blipFill>
          </p:spPr>
        </p:sp>
        <p:sp>
          <p:nvSpPr>
            <p:cNvPr name="Freeform 15" id="15"/>
            <p:cNvSpPr/>
            <p:nvPr/>
          </p:nvSpPr>
          <p:spPr>
            <a:xfrm flipH="false" flipV="false" rot="0">
              <a:off x="3857292" y="4871930"/>
              <a:ext cx="3608945" cy="2014994"/>
            </a:xfrm>
            <a:custGeom>
              <a:avLst/>
              <a:gdLst/>
              <a:ahLst/>
              <a:cxnLst/>
              <a:rect r="r" b="b" t="t" l="l"/>
              <a:pathLst>
                <a:path h="2014994" w="3608945">
                  <a:moveTo>
                    <a:pt x="0" y="0"/>
                  </a:moveTo>
                  <a:lnTo>
                    <a:pt x="3608945" y="0"/>
                  </a:lnTo>
                  <a:lnTo>
                    <a:pt x="3608945" y="2014994"/>
                  </a:lnTo>
                  <a:lnTo>
                    <a:pt x="0" y="2014994"/>
                  </a:lnTo>
                  <a:lnTo>
                    <a:pt x="0" y="0"/>
                  </a:lnTo>
                  <a:close/>
                </a:path>
              </a:pathLst>
            </a:custGeom>
            <a:blipFill>
              <a:blip r:embed="rId10"/>
              <a:stretch>
                <a:fillRect l="0" t="0" r="0" b="0"/>
              </a:stretch>
            </a:blipFill>
          </p:spPr>
        </p:sp>
      </p:grpSp>
      <p:sp>
        <p:nvSpPr>
          <p:cNvPr name="TextBox 16" id="16"/>
          <p:cNvSpPr txBox="true"/>
          <p:nvPr/>
        </p:nvSpPr>
        <p:spPr>
          <a:xfrm rot="0">
            <a:off x="1028700" y="2571382"/>
            <a:ext cx="3897809"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Objectives</a:t>
            </a:r>
          </a:p>
        </p:txBody>
      </p:sp>
      <p:sp>
        <p:nvSpPr>
          <p:cNvPr name="TextBox 17" id="17"/>
          <p:cNvSpPr txBox="true"/>
          <p:nvPr/>
        </p:nvSpPr>
        <p:spPr>
          <a:xfrm rot="0">
            <a:off x="324124" y="4563303"/>
            <a:ext cx="18059735" cy="5422368"/>
          </a:xfrm>
          <a:prstGeom prst="rect">
            <a:avLst/>
          </a:prstGeom>
        </p:spPr>
        <p:txBody>
          <a:bodyPr anchor="t" rtlCol="false" tIns="0" lIns="0" bIns="0" rIns="0">
            <a:spAutoFit/>
          </a:bodyPr>
          <a:lstStyle/>
          <a:p>
            <a:pPr algn="just" marL="552600" indent="-276300" lvl="1">
              <a:lnSpc>
                <a:spcPts val="5400"/>
              </a:lnSpc>
              <a:buFont typeface="Arial"/>
              <a:buChar char="•"/>
            </a:pPr>
            <a:r>
              <a:rPr lang="en-US" sz="2559">
                <a:solidFill>
                  <a:srgbClr val="000000"/>
                </a:solidFill>
                <a:latin typeface="Poppins"/>
              </a:rPr>
              <a:t>To identify if the MRI image of the patient has Brain Tumor or not.</a:t>
            </a:r>
          </a:p>
          <a:p>
            <a:pPr algn="just" marL="552600" indent="-276300" lvl="1">
              <a:lnSpc>
                <a:spcPts val="5400"/>
              </a:lnSpc>
              <a:buFont typeface="Arial"/>
              <a:buChar char="•"/>
            </a:pPr>
            <a:r>
              <a:rPr lang="en-US" sz="2559">
                <a:solidFill>
                  <a:srgbClr val="000000"/>
                </a:solidFill>
                <a:latin typeface="Poppins"/>
              </a:rPr>
              <a:t>If Yes, classify the brain tumor into three types, as follows:</a:t>
            </a:r>
          </a:p>
          <a:p>
            <a:pPr algn="just" marL="1105201" indent="-368400" lvl="2">
              <a:lnSpc>
                <a:spcPts val="5400"/>
              </a:lnSpc>
              <a:buFont typeface="Arial"/>
              <a:buChar char="⚬"/>
            </a:pPr>
            <a:r>
              <a:rPr lang="en-US" sz="2559">
                <a:solidFill>
                  <a:srgbClr val="000000"/>
                </a:solidFill>
                <a:latin typeface="Poppins"/>
              </a:rPr>
              <a:t>Glioma</a:t>
            </a:r>
            <a:r>
              <a:rPr lang="en-US" sz="2559">
                <a:solidFill>
                  <a:srgbClr val="000000"/>
                </a:solidFill>
                <a:latin typeface="Poppins"/>
              </a:rPr>
              <a:t> Tumor </a:t>
            </a:r>
          </a:p>
          <a:p>
            <a:pPr algn="just" marL="1105201" indent="-368400" lvl="2">
              <a:lnSpc>
                <a:spcPts val="5400"/>
              </a:lnSpc>
              <a:buFont typeface="Arial"/>
              <a:buChar char="⚬"/>
            </a:pPr>
            <a:r>
              <a:rPr lang="en-US" sz="2559">
                <a:solidFill>
                  <a:srgbClr val="000000"/>
                </a:solidFill>
                <a:latin typeface="Poppins"/>
              </a:rPr>
              <a:t>Meningioma</a:t>
            </a:r>
            <a:r>
              <a:rPr lang="en-US" sz="2559">
                <a:solidFill>
                  <a:srgbClr val="000000"/>
                </a:solidFill>
                <a:latin typeface="Poppins"/>
              </a:rPr>
              <a:t> Tumor</a:t>
            </a:r>
          </a:p>
          <a:p>
            <a:pPr algn="just" marL="1105201" indent="-368400" lvl="2">
              <a:lnSpc>
                <a:spcPts val="5400"/>
              </a:lnSpc>
              <a:buFont typeface="Arial"/>
              <a:buChar char="⚬"/>
            </a:pPr>
            <a:r>
              <a:rPr lang="en-US" sz="2559">
                <a:solidFill>
                  <a:srgbClr val="000000"/>
                </a:solidFill>
                <a:latin typeface="Poppins"/>
              </a:rPr>
              <a:t>Pituitary Tumor </a:t>
            </a:r>
          </a:p>
          <a:p>
            <a:pPr algn="just" marL="1105201" indent="-368400" lvl="2">
              <a:lnSpc>
                <a:spcPts val="5400"/>
              </a:lnSpc>
              <a:buFont typeface="Arial"/>
              <a:buChar char="⚬"/>
            </a:pPr>
            <a:r>
              <a:rPr lang="en-US" sz="2559">
                <a:solidFill>
                  <a:srgbClr val="000000"/>
                </a:solidFill>
                <a:latin typeface="Poppins"/>
              </a:rPr>
              <a:t>No tumour </a:t>
            </a:r>
          </a:p>
          <a:p>
            <a:pPr algn="just" marL="552600" indent="-276300" lvl="1">
              <a:lnSpc>
                <a:spcPts val="5400"/>
              </a:lnSpc>
              <a:buFont typeface="Arial"/>
              <a:buChar char="•"/>
            </a:pPr>
            <a:r>
              <a:rPr lang="en-US" sz="2559">
                <a:solidFill>
                  <a:srgbClr val="000000"/>
                </a:solidFill>
                <a:latin typeface="Poppins"/>
              </a:rPr>
              <a:t>Treatment Planning</a:t>
            </a:r>
          </a:p>
          <a:p>
            <a:pPr algn="just" marL="552600" indent="-276300" lvl="1">
              <a:lnSpc>
                <a:spcPts val="5400"/>
              </a:lnSpc>
              <a:buFont typeface="Arial"/>
              <a:buChar char="•"/>
            </a:pPr>
            <a:r>
              <a:rPr lang="en-US" sz="2559">
                <a:solidFill>
                  <a:srgbClr val="000000"/>
                </a:solidFill>
                <a:latin typeface="Poppins"/>
              </a:rPr>
              <a:t>To maintain patient records for further analysis.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358568" y="5143500"/>
            <a:ext cx="3629722" cy="4382226"/>
          </a:xfrm>
          <a:custGeom>
            <a:avLst/>
            <a:gdLst/>
            <a:ahLst/>
            <a:cxnLst/>
            <a:rect r="r" b="b" t="t" l="l"/>
            <a:pathLst>
              <a:path h="4382226" w="3629722">
                <a:moveTo>
                  <a:pt x="0" y="0"/>
                </a:moveTo>
                <a:lnTo>
                  <a:pt x="3629722" y="0"/>
                </a:lnTo>
                <a:lnTo>
                  <a:pt x="3629722" y="4382226"/>
                </a:lnTo>
                <a:lnTo>
                  <a:pt x="0" y="4382226"/>
                </a:lnTo>
                <a:lnTo>
                  <a:pt x="0" y="0"/>
                </a:lnTo>
                <a:close/>
              </a:path>
            </a:pathLst>
          </a:custGeom>
          <a:blipFill>
            <a:blip r:embed="rId7"/>
            <a:stretch>
              <a:fillRect l="0" t="0" r="0" b="0"/>
            </a:stretch>
          </a:blipFill>
        </p:spPr>
      </p:sp>
      <p:sp>
        <p:nvSpPr>
          <p:cNvPr name="Freeform 12" id="12"/>
          <p:cNvSpPr/>
          <p:nvPr/>
        </p:nvSpPr>
        <p:spPr>
          <a:xfrm flipH="false" flipV="false" rot="0">
            <a:off x="14391959" y="5143500"/>
            <a:ext cx="3526736" cy="4382226"/>
          </a:xfrm>
          <a:custGeom>
            <a:avLst/>
            <a:gdLst/>
            <a:ahLst/>
            <a:cxnLst/>
            <a:rect r="r" b="b" t="t" l="l"/>
            <a:pathLst>
              <a:path h="4382226" w="3526736">
                <a:moveTo>
                  <a:pt x="0" y="0"/>
                </a:moveTo>
                <a:lnTo>
                  <a:pt x="3526736" y="0"/>
                </a:lnTo>
                <a:lnTo>
                  <a:pt x="3526736" y="4382226"/>
                </a:lnTo>
                <a:lnTo>
                  <a:pt x="0" y="4382226"/>
                </a:lnTo>
                <a:lnTo>
                  <a:pt x="0" y="0"/>
                </a:lnTo>
                <a:close/>
              </a:path>
            </a:pathLst>
          </a:custGeom>
          <a:blipFill>
            <a:blip r:embed="rId8"/>
            <a:stretch>
              <a:fillRect l="-12855" t="0" r="-15500" b="0"/>
            </a:stretch>
          </a:blipFill>
        </p:spPr>
      </p:sp>
      <p:sp>
        <p:nvSpPr>
          <p:cNvPr name="TextBox 13" id="13"/>
          <p:cNvSpPr txBox="true"/>
          <p:nvPr/>
        </p:nvSpPr>
        <p:spPr>
          <a:xfrm rot="0">
            <a:off x="1028700" y="2571382"/>
            <a:ext cx="2895154"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Dataset</a:t>
            </a:r>
          </a:p>
        </p:txBody>
      </p:sp>
      <p:sp>
        <p:nvSpPr>
          <p:cNvPr name="TextBox 14" id="14"/>
          <p:cNvSpPr txBox="true"/>
          <p:nvPr/>
        </p:nvSpPr>
        <p:spPr>
          <a:xfrm rot="0">
            <a:off x="366559" y="4514769"/>
            <a:ext cx="9591958" cy="5430139"/>
          </a:xfrm>
          <a:prstGeom prst="rect">
            <a:avLst/>
          </a:prstGeom>
        </p:spPr>
        <p:txBody>
          <a:bodyPr anchor="t" rtlCol="false" tIns="0" lIns="0" bIns="0" rIns="0">
            <a:spAutoFit/>
          </a:bodyPr>
          <a:lstStyle/>
          <a:p>
            <a:pPr algn="just" marL="496571" indent="-248285" lvl="1">
              <a:lnSpc>
                <a:spcPts val="4853"/>
              </a:lnSpc>
              <a:buFont typeface="Arial"/>
              <a:buChar char="•"/>
            </a:pPr>
            <a:r>
              <a:rPr lang="en-US" sz="2300">
                <a:solidFill>
                  <a:srgbClr val="000000"/>
                </a:solidFill>
                <a:latin typeface="Poppins"/>
              </a:rPr>
              <a:t>The dataset contains a collection of Magnetic Resonance Imaging (MRI) scans of the brain.</a:t>
            </a:r>
          </a:p>
          <a:p>
            <a:pPr algn="just" marL="496571" indent="-248285" lvl="1">
              <a:lnSpc>
                <a:spcPts val="4853"/>
              </a:lnSpc>
              <a:buFont typeface="Arial"/>
              <a:buChar char="•"/>
            </a:pPr>
            <a:r>
              <a:rPr lang="en-US" sz="2300">
                <a:solidFill>
                  <a:srgbClr val="000000"/>
                </a:solidFill>
                <a:latin typeface="Poppins"/>
              </a:rPr>
              <a:t>These scans have been used for the purpose of classifying brain tumors.</a:t>
            </a:r>
          </a:p>
          <a:p>
            <a:pPr algn="just" marL="496571" indent="-248285" lvl="1">
              <a:lnSpc>
                <a:spcPts val="4853"/>
              </a:lnSpc>
              <a:buFont typeface="Arial"/>
              <a:buChar char="•"/>
            </a:pPr>
            <a:r>
              <a:rPr lang="en-US" sz="2300">
                <a:solidFill>
                  <a:srgbClr val="000000"/>
                </a:solidFill>
                <a:latin typeface="Poppins"/>
              </a:rPr>
              <a:t>The dataset is divided into 4 main categories, indicating the presence or absence of a brain tumor.</a:t>
            </a:r>
          </a:p>
          <a:p>
            <a:pPr algn="just" marL="496571" indent="-248285" lvl="1">
              <a:lnSpc>
                <a:spcPts val="4853"/>
              </a:lnSpc>
              <a:buFont typeface="Arial"/>
              <a:buChar char="•"/>
            </a:pPr>
            <a:r>
              <a:rPr lang="en-US" sz="2300">
                <a:solidFill>
                  <a:srgbClr val="000000"/>
                </a:solidFill>
                <a:latin typeface="Poppins"/>
              </a:rPr>
              <a:t>Each category contains subcategories for specific types of tumors, such as glioma tumor, meningioma tumor, pituitary tumor and no tumor.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4255742"/>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177771" y="-740417"/>
            <a:ext cx="5131006" cy="5140525"/>
          </a:xfrm>
          <a:custGeom>
            <a:avLst/>
            <a:gdLst/>
            <a:ahLst/>
            <a:cxnLst/>
            <a:rect r="r" b="b" t="t" l="l"/>
            <a:pathLst>
              <a:path h="5140525" w="5131006">
                <a:moveTo>
                  <a:pt x="0" y="0"/>
                </a:moveTo>
                <a:lnTo>
                  <a:pt x="5131005" y="0"/>
                </a:lnTo>
                <a:lnTo>
                  <a:pt x="5131005" y="5140525"/>
                </a:lnTo>
                <a:lnTo>
                  <a:pt x="0" y="514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391959" y="21483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2571382"/>
            <a:ext cx="4836795"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CNN Network</a:t>
            </a:r>
          </a:p>
        </p:txBody>
      </p:sp>
      <p:sp>
        <p:nvSpPr>
          <p:cNvPr name="Freeform 12" id="12"/>
          <p:cNvSpPr/>
          <p:nvPr/>
        </p:nvSpPr>
        <p:spPr>
          <a:xfrm flipH="false" flipV="false" rot="0">
            <a:off x="2708091" y="5062744"/>
            <a:ext cx="1425005" cy="1637606"/>
          </a:xfrm>
          <a:custGeom>
            <a:avLst/>
            <a:gdLst/>
            <a:ahLst/>
            <a:cxnLst/>
            <a:rect r="r" b="b" t="t" l="l"/>
            <a:pathLst>
              <a:path h="1637606" w="1425005">
                <a:moveTo>
                  <a:pt x="0" y="0"/>
                </a:moveTo>
                <a:lnTo>
                  <a:pt x="1425005" y="0"/>
                </a:lnTo>
                <a:lnTo>
                  <a:pt x="1425005" y="1637606"/>
                </a:lnTo>
                <a:lnTo>
                  <a:pt x="0" y="1637606"/>
                </a:lnTo>
                <a:lnTo>
                  <a:pt x="0" y="0"/>
                </a:lnTo>
                <a:close/>
              </a:path>
            </a:pathLst>
          </a:custGeom>
          <a:blipFill>
            <a:blip r:embed="rId7"/>
            <a:stretch>
              <a:fillRect l="0" t="0" r="0" b="0"/>
            </a:stretch>
          </a:blipFill>
        </p:spPr>
      </p:sp>
      <p:sp>
        <p:nvSpPr>
          <p:cNvPr name="Freeform 13" id="13"/>
          <p:cNvSpPr/>
          <p:nvPr/>
        </p:nvSpPr>
        <p:spPr>
          <a:xfrm flipH="false" flipV="false" rot="0">
            <a:off x="360625" y="5165697"/>
            <a:ext cx="1422971" cy="1482261"/>
          </a:xfrm>
          <a:custGeom>
            <a:avLst/>
            <a:gdLst/>
            <a:ahLst/>
            <a:cxnLst/>
            <a:rect r="r" b="b" t="t" l="l"/>
            <a:pathLst>
              <a:path h="1482261" w="1422971">
                <a:moveTo>
                  <a:pt x="0" y="0"/>
                </a:moveTo>
                <a:lnTo>
                  <a:pt x="1422971" y="0"/>
                </a:lnTo>
                <a:lnTo>
                  <a:pt x="1422971" y="1482261"/>
                </a:lnTo>
                <a:lnTo>
                  <a:pt x="0" y="14822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8744350" y="4853120"/>
            <a:ext cx="1159582" cy="1714497"/>
            <a:chOff x="0" y="0"/>
            <a:chExt cx="174416" cy="257882"/>
          </a:xfrm>
        </p:grpSpPr>
        <p:sp>
          <p:nvSpPr>
            <p:cNvPr name="Freeform 15" id="15"/>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977959" y="5196845"/>
            <a:ext cx="1159582" cy="1714497"/>
            <a:chOff x="0" y="0"/>
            <a:chExt cx="174416" cy="257882"/>
          </a:xfrm>
        </p:grpSpPr>
        <p:sp>
          <p:nvSpPr>
            <p:cNvPr name="Freeform 18" id="18"/>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64706"/>
              </a:srgbClr>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324141" y="5537084"/>
            <a:ext cx="1159582" cy="1714497"/>
            <a:chOff x="0" y="0"/>
            <a:chExt cx="174416" cy="257882"/>
          </a:xfrm>
        </p:grpSpPr>
        <p:sp>
          <p:nvSpPr>
            <p:cNvPr name="Freeform 21" id="21"/>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77647"/>
              </a:srgbClr>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4451092" y="4739116"/>
            <a:ext cx="255599" cy="3310434"/>
            <a:chOff x="0" y="0"/>
            <a:chExt cx="38445" cy="497931"/>
          </a:xfrm>
        </p:grpSpPr>
        <p:sp>
          <p:nvSpPr>
            <p:cNvPr name="Freeform 24" id="24"/>
            <p:cNvSpPr/>
            <p:nvPr/>
          </p:nvSpPr>
          <p:spPr>
            <a:xfrm flipH="false" flipV="false" rot="0">
              <a:off x="0" y="0"/>
              <a:ext cx="38445" cy="497931"/>
            </a:xfrm>
            <a:custGeom>
              <a:avLst/>
              <a:gdLst/>
              <a:ahLst/>
              <a:cxnLst/>
              <a:rect r="r" b="b" t="t" l="l"/>
              <a:pathLst>
                <a:path h="497931" w="38445">
                  <a:moveTo>
                    <a:pt x="0" y="0"/>
                  </a:moveTo>
                  <a:lnTo>
                    <a:pt x="38445" y="0"/>
                  </a:lnTo>
                  <a:lnTo>
                    <a:pt x="38445" y="497931"/>
                  </a:lnTo>
                  <a:lnTo>
                    <a:pt x="0" y="497931"/>
                  </a:lnTo>
                  <a:close/>
                </a:path>
              </a:pathLst>
            </a:custGeom>
            <a:solidFill>
              <a:srgbClr val="D49986"/>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0224" y="5154140"/>
            <a:ext cx="1159582" cy="1714497"/>
            <a:chOff x="0" y="0"/>
            <a:chExt cx="174416" cy="257882"/>
          </a:xfrm>
        </p:grpSpPr>
        <p:sp>
          <p:nvSpPr>
            <p:cNvPr name="Freeform 27" id="27"/>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C2BF8A">
                <a:alpha val="56863"/>
              </a:srgbClr>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5104367" y="5239209"/>
            <a:ext cx="1159582" cy="1714497"/>
            <a:chOff x="0" y="0"/>
            <a:chExt cx="174416" cy="257882"/>
          </a:xfrm>
        </p:grpSpPr>
        <p:sp>
          <p:nvSpPr>
            <p:cNvPr name="Freeform 30" id="30"/>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C2BF8A">
                <a:alpha val="64706"/>
              </a:srgbClr>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5223833" y="5357700"/>
            <a:ext cx="1159582" cy="1714497"/>
            <a:chOff x="0" y="0"/>
            <a:chExt cx="174416" cy="257882"/>
          </a:xfrm>
        </p:grpSpPr>
        <p:sp>
          <p:nvSpPr>
            <p:cNvPr name="Freeform 33" id="33"/>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C2BF8A">
                <a:alpha val="77647"/>
              </a:srgbClr>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35" id="35"/>
          <p:cNvSpPr/>
          <p:nvPr/>
        </p:nvSpPr>
        <p:spPr>
          <a:xfrm>
            <a:off x="1783596" y="5866074"/>
            <a:ext cx="924496" cy="0"/>
          </a:xfrm>
          <a:prstGeom prst="line">
            <a:avLst/>
          </a:prstGeom>
          <a:ln cap="flat" w="66675">
            <a:solidFill>
              <a:srgbClr val="000000"/>
            </a:solidFill>
            <a:prstDash val="solid"/>
            <a:headEnd type="none" len="sm" w="sm"/>
            <a:tailEnd type="arrow" len="sm" w="med"/>
          </a:ln>
        </p:spPr>
      </p:sp>
      <p:sp>
        <p:nvSpPr>
          <p:cNvPr name="AutoShape 36" id="36"/>
          <p:cNvSpPr/>
          <p:nvPr/>
        </p:nvSpPr>
        <p:spPr>
          <a:xfrm flipV="true">
            <a:off x="4056175" y="5898290"/>
            <a:ext cx="839472" cy="2281"/>
          </a:xfrm>
          <a:prstGeom prst="line">
            <a:avLst/>
          </a:prstGeom>
          <a:ln cap="flat" w="66675">
            <a:solidFill>
              <a:srgbClr val="000000"/>
            </a:solidFill>
            <a:prstDash val="solid"/>
            <a:headEnd type="none" len="sm" w="sm"/>
            <a:tailEnd type="arrow" len="sm" w="med"/>
          </a:ln>
        </p:spPr>
      </p:sp>
      <p:sp>
        <p:nvSpPr>
          <p:cNvPr name="AutoShape 37" id="37"/>
          <p:cNvSpPr/>
          <p:nvPr/>
        </p:nvSpPr>
        <p:spPr>
          <a:xfrm>
            <a:off x="16383415" y="5967285"/>
            <a:ext cx="1039252" cy="0"/>
          </a:xfrm>
          <a:prstGeom prst="line">
            <a:avLst/>
          </a:prstGeom>
          <a:ln cap="flat" w="66675">
            <a:solidFill>
              <a:srgbClr val="000000"/>
            </a:solidFill>
            <a:prstDash val="solid"/>
            <a:headEnd type="none" len="sm" w="sm"/>
            <a:tailEnd type="arrow" len="sm" w="med"/>
          </a:ln>
        </p:spPr>
      </p:sp>
      <p:grpSp>
        <p:nvGrpSpPr>
          <p:cNvPr name="Group 38" id="38"/>
          <p:cNvGrpSpPr/>
          <p:nvPr/>
        </p:nvGrpSpPr>
        <p:grpSpPr>
          <a:xfrm rot="0">
            <a:off x="11879587" y="5009715"/>
            <a:ext cx="298963" cy="288851"/>
            <a:chOff x="0" y="0"/>
            <a:chExt cx="705244" cy="681388"/>
          </a:xfrm>
        </p:grpSpPr>
        <p:sp>
          <p:nvSpPr>
            <p:cNvPr name="Freeform 39" id="39"/>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1" id="41"/>
          <p:cNvSpPr/>
          <p:nvPr/>
        </p:nvSpPr>
        <p:spPr>
          <a:xfrm flipH="false" flipV="false" rot="-5400000">
            <a:off x="8697927" y="5817753"/>
            <a:ext cx="833721" cy="7278517"/>
          </a:xfrm>
          <a:custGeom>
            <a:avLst/>
            <a:gdLst/>
            <a:ahLst/>
            <a:cxnLst/>
            <a:rect r="r" b="b" t="t" l="l"/>
            <a:pathLst>
              <a:path h="7278517" w="833721">
                <a:moveTo>
                  <a:pt x="0" y="0"/>
                </a:moveTo>
                <a:lnTo>
                  <a:pt x="833721" y="0"/>
                </a:lnTo>
                <a:lnTo>
                  <a:pt x="833721" y="7278517"/>
                </a:lnTo>
                <a:lnTo>
                  <a:pt x="0" y="7278517"/>
                </a:lnTo>
                <a:lnTo>
                  <a:pt x="0" y="0"/>
                </a:lnTo>
                <a:close/>
              </a:path>
            </a:pathLst>
          </a:custGeom>
          <a:blipFill>
            <a:blip r:embed="rId10">
              <a:alphaModFix amt="46000"/>
              <a:extLst>
                <a:ext uri="{96DAC541-7B7A-43D3-8B79-37D633B846F1}">
                  <asvg:svgBlip xmlns:asvg="http://schemas.microsoft.com/office/drawing/2016/SVG/main" r:embed="rId11"/>
                </a:ext>
              </a:extLst>
            </a:blip>
            <a:stretch>
              <a:fillRect l="0" t="0" r="0" b="0"/>
            </a:stretch>
          </a:blipFill>
        </p:spPr>
      </p:sp>
      <p:grpSp>
        <p:nvGrpSpPr>
          <p:cNvPr name="Group 42" id="42"/>
          <p:cNvGrpSpPr/>
          <p:nvPr/>
        </p:nvGrpSpPr>
        <p:grpSpPr>
          <a:xfrm rot="0">
            <a:off x="4895738" y="5062744"/>
            <a:ext cx="1159582" cy="1714497"/>
            <a:chOff x="0" y="0"/>
            <a:chExt cx="174416" cy="257882"/>
          </a:xfrm>
        </p:grpSpPr>
        <p:sp>
          <p:nvSpPr>
            <p:cNvPr name="Freeform 43" id="43"/>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77647"/>
              </a:srgbClr>
            </a:solidFill>
          </p:spPr>
        </p:sp>
        <p:sp>
          <p:nvSpPr>
            <p:cNvPr name="TextBox 44" id="4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0">
            <a:off x="9590996" y="5803939"/>
            <a:ext cx="1159582" cy="1714497"/>
            <a:chOff x="0" y="0"/>
            <a:chExt cx="174416" cy="257882"/>
          </a:xfrm>
        </p:grpSpPr>
        <p:sp>
          <p:nvSpPr>
            <p:cNvPr name="Freeform 46" id="46"/>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77647"/>
              </a:srgbClr>
            </a:solidFill>
          </p:spPr>
        </p:sp>
        <p:sp>
          <p:nvSpPr>
            <p:cNvPr name="TextBox 47" id="4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9857850" y="6070793"/>
            <a:ext cx="1159582" cy="1714497"/>
            <a:chOff x="0" y="0"/>
            <a:chExt cx="174416" cy="257882"/>
          </a:xfrm>
        </p:grpSpPr>
        <p:sp>
          <p:nvSpPr>
            <p:cNvPr name="Freeform 49" id="49"/>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77647"/>
              </a:srgbClr>
            </a:solidFill>
          </p:spPr>
        </p:sp>
        <p:sp>
          <p:nvSpPr>
            <p:cNvPr name="TextBox 50" id="5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1" id="51"/>
          <p:cNvGrpSpPr/>
          <p:nvPr/>
        </p:nvGrpSpPr>
        <p:grpSpPr>
          <a:xfrm rot="0">
            <a:off x="11879587" y="5599024"/>
            <a:ext cx="298963" cy="288851"/>
            <a:chOff x="0" y="0"/>
            <a:chExt cx="705244" cy="681388"/>
          </a:xfrm>
        </p:grpSpPr>
        <p:sp>
          <p:nvSpPr>
            <p:cNvPr name="Freeform 52" id="52"/>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1879587" y="6233853"/>
            <a:ext cx="298963" cy="288851"/>
            <a:chOff x="0" y="0"/>
            <a:chExt cx="705244" cy="681388"/>
          </a:xfrm>
        </p:grpSpPr>
        <p:sp>
          <p:nvSpPr>
            <p:cNvPr name="Freeform 55" id="55"/>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1879587" y="6868683"/>
            <a:ext cx="298963" cy="288851"/>
            <a:chOff x="0" y="0"/>
            <a:chExt cx="705244" cy="681388"/>
          </a:xfrm>
        </p:grpSpPr>
        <p:sp>
          <p:nvSpPr>
            <p:cNvPr name="Freeform 58" id="58"/>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59" id="5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0" id="60"/>
          <p:cNvGrpSpPr/>
          <p:nvPr/>
        </p:nvGrpSpPr>
        <p:grpSpPr>
          <a:xfrm rot="0">
            <a:off x="11879587" y="7429157"/>
            <a:ext cx="298963" cy="288851"/>
            <a:chOff x="0" y="0"/>
            <a:chExt cx="705244" cy="681388"/>
          </a:xfrm>
        </p:grpSpPr>
        <p:sp>
          <p:nvSpPr>
            <p:cNvPr name="Freeform 61" id="61"/>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62" id="6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6468780" y="5009715"/>
            <a:ext cx="1159582" cy="1714497"/>
            <a:chOff x="0" y="0"/>
            <a:chExt cx="174416" cy="257882"/>
          </a:xfrm>
        </p:grpSpPr>
        <p:sp>
          <p:nvSpPr>
            <p:cNvPr name="Freeform 64" id="64"/>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65" id="6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6" id="66"/>
          <p:cNvGrpSpPr/>
          <p:nvPr/>
        </p:nvGrpSpPr>
        <p:grpSpPr>
          <a:xfrm rot="0">
            <a:off x="6605798" y="5147165"/>
            <a:ext cx="1159582" cy="1714497"/>
            <a:chOff x="0" y="0"/>
            <a:chExt cx="174416" cy="257882"/>
          </a:xfrm>
        </p:grpSpPr>
        <p:sp>
          <p:nvSpPr>
            <p:cNvPr name="Freeform 67" id="67"/>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68" id="6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9" id="69"/>
          <p:cNvGrpSpPr/>
          <p:nvPr/>
        </p:nvGrpSpPr>
        <p:grpSpPr>
          <a:xfrm rot="0">
            <a:off x="6758269" y="5291636"/>
            <a:ext cx="1159582" cy="1714497"/>
            <a:chOff x="0" y="0"/>
            <a:chExt cx="174416" cy="257882"/>
          </a:xfrm>
        </p:grpSpPr>
        <p:sp>
          <p:nvSpPr>
            <p:cNvPr name="Freeform 70" id="70"/>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71" id="7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2" id="72"/>
          <p:cNvGrpSpPr/>
          <p:nvPr/>
        </p:nvGrpSpPr>
        <p:grpSpPr>
          <a:xfrm rot="0">
            <a:off x="6890701" y="5436061"/>
            <a:ext cx="1159582" cy="1714497"/>
            <a:chOff x="0" y="0"/>
            <a:chExt cx="174416" cy="257882"/>
          </a:xfrm>
        </p:grpSpPr>
        <p:sp>
          <p:nvSpPr>
            <p:cNvPr name="Freeform 73" id="73"/>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74" id="7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5" id="75"/>
          <p:cNvGrpSpPr/>
          <p:nvPr/>
        </p:nvGrpSpPr>
        <p:grpSpPr>
          <a:xfrm rot="0">
            <a:off x="7034382" y="5580486"/>
            <a:ext cx="1159582" cy="1714497"/>
            <a:chOff x="0" y="0"/>
            <a:chExt cx="174416" cy="257882"/>
          </a:xfrm>
        </p:grpSpPr>
        <p:sp>
          <p:nvSpPr>
            <p:cNvPr name="Freeform 76" id="76"/>
            <p:cNvSpPr/>
            <p:nvPr/>
          </p:nvSpPr>
          <p:spPr>
            <a:xfrm flipH="false" flipV="false" rot="0">
              <a:off x="0" y="0"/>
              <a:ext cx="174416" cy="257882"/>
            </a:xfrm>
            <a:custGeom>
              <a:avLst/>
              <a:gdLst/>
              <a:ahLst/>
              <a:cxnLst/>
              <a:rect r="r" b="b" t="t" l="l"/>
              <a:pathLst>
                <a:path h="257882" w="174416">
                  <a:moveTo>
                    <a:pt x="0" y="0"/>
                  </a:moveTo>
                  <a:lnTo>
                    <a:pt x="174416" y="0"/>
                  </a:lnTo>
                  <a:lnTo>
                    <a:pt x="174416" y="257882"/>
                  </a:lnTo>
                  <a:lnTo>
                    <a:pt x="0" y="257882"/>
                  </a:lnTo>
                  <a:close/>
                </a:path>
              </a:pathLst>
            </a:custGeom>
            <a:solidFill>
              <a:srgbClr val="B1D486">
                <a:alpha val="56863"/>
              </a:srgbClr>
            </a:solidFill>
          </p:spPr>
        </p:sp>
        <p:sp>
          <p:nvSpPr>
            <p:cNvPr name="TextBox 77" id="7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8" id="78"/>
          <p:cNvGrpSpPr/>
          <p:nvPr/>
        </p:nvGrpSpPr>
        <p:grpSpPr>
          <a:xfrm rot="0">
            <a:off x="13718491" y="5436061"/>
            <a:ext cx="298963" cy="288851"/>
            <a:chOff x="0" y="0"/>
            <a:chExt cx="705244" cy="681388"/>
          </a:xfrm>
        </p:grpSpPr>
        <p:sp>
          <p:nvSpPr>
            <p:cNvPr name="Freeform 79" id="79"/>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80" id="8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1" id="81"/>
          <p:cNvGrpSpPr/>
          <p:nvPr/>
        </p:nvGrpSpPr>
        <p:grpSpPr>
          <a:xfrm rot="0">
            <a:off x="13718491" y="6326737"/>
            <a:ext cx="298963" cy="288851"/>
            <a:chOff x="0" y="0"/>
            <a:chExt cx="705244" cy="681388"/>
          </a:xfrm>
        </p:grpSpPr>
        <p:sp>
          <p:nvSpPr>
            <p:cNvPr name="Freeform 82" id="82"/>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4" id="84"/>
          <p:cNvSpPr/>
          <p:nvPr/>
        </p:nvSpPr>
        <p:spPr>
          <a:xfrm flipV="true">
            <a:off x="6099522" y="5905527"/>
            <a:ext cx="353656" cy="2600"/>
          </a:xfrm>
          <a:prstGeom prst="line">
            <a:avLst/>
          </a:prstGeom>
          <a:ln cap="flat" w="66675">
            <a:solidFill>
              <a:srgbClr val="000000"/>
            </a:solidFill>
            <a:prstDash val="solid"/>
            <a:headEnd type="none" len="sm" w="sm"/>
            <a:tailEnd type="arrow" len="sm" w="med"/>
          </a:ln>
        </p:spPr>
      </p:sp>
      <p:sp>
        <p:nvSpPr>
          <p:cNvPr name="AutoShape 85" id="85"/>
          <p:cNvSpPr/>
          <p:nvPr/>
        </p:nvSpPr>
        <p:spPr>
          <a:xfrm>
            <a:off x="8193963" y="5941483"/>
            <a:ext cx="550387" cy="0"/>
          </a:xfrm>
          <a:prstGeom prst="line">
            <a:avLst/>
          </a:prstGeom>
          <a:ln cap="flat" w="66675">
            <a:solidFill>
              <a:srgbClr val="000000"/>
            </a:solidFill>
            <a:prstDash val="solid"/>
            <a:headEnd type="none" len="sm" w="sm"/>
            <a:tailEnd type="arrow" len="sm" w="med"/>
          </a:ln>
        </p:spPr>
      </p:sp>
      <p:sp>
        <p:nvSpPr>
          <p:cNvPr name="AutoShape 86" id="86"/>
          <p:cNvSpPr/>
          <p:nvPr/>
        </p:nvSpPr>
        <p:spPr>
          <a:xfrm>
            <a:off x="11196313" y="5940184"/>
            <a:ext cx="550387" cy="0"/>
          </a:xfrm>
          <a:prstGeom prst="line">
            <a:avLst/>
          </a:prstGeom>
          <a:ln cap="flat" w="66675">
            <a:solidFill>
              <a:srgbClr val="000000"/>
            </a:solidFill>
            <a:prstDash val="solid"/>
            <a:headEnd type="none" len="sm" w="sm"/>
            <a:tailEnd type="arrow" len="sm" w="med"/>
          </a:ln>
        </p:spPr>
      </p:sp>
      <p:sp>
        <p:nvSpPr>
          <p:cNvPr name="AutoShape 87" id="87"/>
          <p:cNvSpPr/>
          <p:nvPr/>
        </p:nvSpPr>
        <p:spPr>
          <a:xfrm>
            <a:off x="12708604" y="5941483"/>
            <a:ext cx="550387" cy="0"/>
          </a:xfrm>
          <a:prstGeom prst="line">
            <a:avLst/>
          </a:prstGeom>
          <a:ln cap="flat" w="66675">
            <a:solidFill>
              <a:srgbClr val="000000"/>
            </a:solidFill>
            <a:prstDash val="solid"/>
            <a:headEnd type="none" len="sm" w="sm"/>
            <a:tailEnd type="arrow" len="sm" w="med"/>
          </a:ln>
        </p:spPr>
      </p:sp>
      <p:sp>
        <p:nvSpPr>
          <p:cNvPr name="TextBox 88" id="88"/>
          <p:cNvSpPr txBox="true"/>
          <p:nvPr/>
        </p:nvSpPr>
        <p:spPr>
          <a:xfrm rot="0">
            <a:off x="2708091" y="8202193"/>
            <a:ext cx="1734304" cy="230201"/>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FLAIR</a:t>
            </a:r>
          </a:p>
        </p:txBody>
      </p:sp>
      <p:sp>
        <p:nvSpPr>
          <p:cNvPr name="TextBox 89" id="89"/>
          <p:cNvSpPr txBox="true"/>
          <p:nvPr/>
        </p:nvSpPr>
        <p:spPr>
          <a:xfrm rot="0">
            <a:off x="252546" y="8202193"/>
            <a:ext cx="2164718" cy="467403"/>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DATA </a:t>
            </a:r>
          </a:p>
          <a:p>
            <a:pPr algn="ctr">
              <a:lnSpc>
                <a:spcPts val="1961"/>
              </a:lnSpc>
            </a:pPr>
            <a:r>
              <a:rPr lang="en-US" sz="1400">
                <a:solidFill>
                  <a:srgbClr val="000000"/>
                </a:solidFill>
                <a:latin typeface="Libre Baskerville"/>
              </a:rPr>
              <a:t>ACQUISITION</a:t>
            </a:r>
          </a:p>
        </p:txBody>
      </p:sp>
      <p:sp>
        <p:nvSpPr>
          <p:cNvPr name="TextBox 90" id="90"/>
          <p:cNvSpPr txBox="true"/>
          <p:nvPr/>
        </p:nvSpPr>
        <p:spPr>
          <a:xfrm rot="0">
            <a:off x="7380820" y="9931022"/>
            <a:ext cx="3526359" cy="339830"/>
          </a:xfrm>
          <a:prstGeom prst="rect">
            <a:avLst/>
          </a:prstGeom>
        </p:spPr>
        <p:txBody>
          <a:bodyPr anchor="t" rtlCol="false" tIns="0" lIns="0" bIns="0" rIns="0">
            <a:spAutoFit/>
          </a:bodyPr>
          <a:lstStyle/>
          <a:p>
            <a:pPr algn="ctr">
              <a:lnSpc>
                <a:spcPts val="2830"/>
              </a:lnSpc>
            </a:pPr>
            <a:r>
              <a:rPr lang="en-US" sz="2021">
                <a:solidFill>
                  <a:srgbClr val="000000"/>
                </a:solidFill>
                <a:latin typeface="Libre Baskerville"/>
              </a:rPr>
              <a:t>CNN BLOCK</a:t>
            </a:r>
          </a:p>
        </p:txBody>
      </p:sp>
      <p:sp>
        <p:nvSpPr>
          <p:cNvPr name="TextBox 91" id="91"/>
          <p:cNvSpPr txBox="true"/>
          <p:nvPr/>
        </p:nvSpPr>
        <p:spPr>
          <a:xfrm rot="0">
            <a:off x="15789427" y="5550770"/>
            <a:ext cx="3664539" cy="230201"/>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H3K27M-0</a:t>
            </a:r>
          </a:p>
        </p:txBody>
      </p:sp>
      <p:sp>
        <p:nvSpPr>
          <p:cNvPr name="TextBox 92" id="92"/>
          <p:cNvSpPr txBox="true"/>
          <p:nvPr/>
        </p:nvSpPr>
        <p:spPr>
          <a:xfrm rot="0">
            <a:off x="15789427" y="6207534"/>
            <a:ext cx="3664539" cy="230201"/>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H3K27M-1</a:t>
            </a:r>
          </a:p>
        </p:txBody>
      </p:sp>
      <p:sp>
        <p:nvSpPr>
          <p:cNvPr name="TextBox 93" id="93"/>
          <p:cNvSpPr txBox="true"/>
          <p:nvPr/>
        </p:nvSpPr>
        <p:spPr>
          <a:xfrm rot="0">
            <a:off x="4608377" y="8202193"/>
            <a:ext cx="1734304" cy="467407"/>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INPUT</a:t>
            </a:r>
          </a:p>
          <a:p>
            <a:pPr algn="ctr">
              <a:lnSpc>
                <a:spcPts val="1961"/>
              </a:lnSpc>
            </a:pPr>
            <a:r>
              <a:rPr lang="en-US" sz="1400">
                <a:solidFill>
                  <a:srgbClr val="000000"/>
                </a:solidFill>
                <a:latin typeface="Libre Baskerville"/>
              </a:rPr>
              <a:t>LAYER</a:t>
            </a:r>
          </a:p>
        </p:txBody>
      </p:sp>
      <p:sp>
        <p:nvSpPr>
          <p:cNvPr name="TextBox 94" id="94"/>
          <p:cNvSpPr txBox="true"/>
          <p:nvPr/>
        </p:nvSpPr>
        <p:spPr>
          <a:xfrm rot="0">
            <a:off x="6128443" y="8202198"/>
            <a:ext cx="2617700" cy="467403"/>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CONVOLUTION </a:t>
            </a:r>
          </a:p>
          <a:p>
            <a:pPr algn="ctr">
              <a:lnSpc>
                <a:spcPts val="1961"/>
              </a:lnSpc>
            </a:pPr>
            <a:r>
              <a:rPr lang="en-US" sz="1400">
                <a:solidFill>
                  <a:srgbClr val="000000"/>
                </a:solidFill>
                <a:latin typeface="Libre Baskerville"/>
              </a:rPr>
              <a:t>LAYER</a:t>
            </a:r>
          </a:p>
        </p:txBody>
      </p:sp>
      <p:sp>
        <p:nvSpPr>
          <p:cNvPr name="TextBox 95" id="95"/>
          <p:cNvSpPr txBox="true"/>
          <p:nvPr/>
        </p:nvSpPr>
        <p:spPr>
          <a:xfrm rot="0">
            <a:off x="8912928" y="8202198"/>
            <a:ext cx="2617700" cy="467403"/>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POOLING</a:t>
            </a:r>
          </a:p>
          <a:p>
            <a:pPr algn="ctr">
              <a:lnSpc>
                <a:spcPts val="1961"/>
              </a:lnSpc>
            </a:pPr>
            <a:r>
              <a:rPr lang="en-US" sz="1400">
                <a:solidFill>
                  <a:srgbClr val="000000"/>
                </a:solidFill>
                <a:latin typeface="Libre Baskerville"/>
              </a:rPr>
              <a:t>LAYER</a:t>
            </a:r>
          </a:p>
        </p:txBody>
      </p:sp>
      <p:sp>
        <p:nvSpPr>
          <p:cNvPr name="TextBox 96" id="96"/>
          <p:cNvSpPr txBox="true"/>
          <p:nvPr/>
        </p:nvSpPr>
        <p:spPr>
          <a:xfrm rot="0">
            <a:off x="11399754" y="8202193"/>
            <a:ext cx="2617700" cy="704608"/>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FULLY </a:t>
            </a:r>
          </a:p>
          <a:p>
            <a:pPr algn="ctr">
              <a:lnSpc>
                <a:spcPts val="1961"/>
              </a:lnSpc>
            </a:pPr>
            <a:r>
              <a:rPr lang="en-US" sz="1400">
                <a:solidFill>
                  <a:srgbClr val="000000"/>
                </a:solidFill>
                <a:latin typeface="Libre Baskerville"/>
              </a:rPr>
              <a:t>CONNECTED </a:t>
            </a:r>
          </a:p>
          <a:p>
            <a:pPr algn="ctr">
              <a:lnSpc>
                <a:spcPts val="1961"/>
              </a:lnSpc>
            </a:pPr>
            <a:r>
              <a:rPr lang="en-US" sz="1400">
                <a:solidFill>
                  <a:srgbClr val="000000"/>
                </a:solidFill>
                <a:latin typeface="Libre Baskerville"/>
              </a:rPr>
              <a:t>LAYER</a:t>
            </a:r>
          </a:p>
        </p:txBody>
      </p:sp>
      <p:sp>
        <p:nvSpPr>
          <p:cNvPr name="TextBox 97" id="97"/>
          <p:cNvSpPr txBox="true"/>
          <p:nvPr/>
        </p:nvSpPr>
        <p:spPr>
          <a:xfrm rot="0">
            <a:off x="14622536" y="8202193"/>
            <a:ext cx="2617700" cy="467403"/>
          </a:xfrm>
          <a:prstGeom prst="rect">
            <a:avLst/>
          </a:prstGeom>
        </p:spPr>
        <p:txBody>
          <a:bodyPr anchor="t" rtlCol="false" tIns="0" lIns="0" bIns="0" rIns="0">
            <a:spAutoFit/>
          </a:bodyPr>
          <a:lstStyle/>
          <a:p>
            <a:pPr algn="ctr">
              <a:lnSpc>
                <a:spcPts val="1961"/>
              </a:lnSpc>
            </a:pPr>
            <a:r>
              <a:rPr lang="en-US" sz="1400">
                <a:solidFill>
                  <a:srgbClr val="000000"/>
                </a:solidFill>
                <a:latin typeface="Libre Baskerville"/>
              </a:rPr>
              <a:t>OUTPUT </a:t>
            </a:r>
          </a:p>
          <a:p>
            <a:pPr algn="ctr">
              <a:lnSpc>
                <a:spcPts val="1961"/>
              </a:lnSpc>
            </a:pPr>
            <a:r>
              <a:rPr lang="en-US" sz="1400">
                <a:solidFill>
                  <a:srgbClr val="000000"/>
                </a:solidFill>
                <a:latin typeface="Libre Baskerville"/>
              </a:rPr>
              <a:t>LAYER</a:t>
            </a:r>
          </a:p>
        </p:txBody>
      </p:sp>
      <p:grpSp>
        <p:nvGrpSpPr>
          <p:cNvPr name="Group 98" id="98"/>
          <p:cNvGrpSpPr/>
          <p:nvPr/>
        </p:nvGrpSpPr>
        <p:grpSpPr>
          <a:xfrm rot="0">
            <a:off x="17389458" y="5802796"/>
            <a:ext cx="356110" cy="344064"/>
            <a:chOff x="0" y="0"/>
            <a:chExt cx="705244" cy="681388"/>
          </a:xfrm>
        </p:grpSpPr>
        <p:sp>
          <p:nvSpPr>
            <p:cNvPr name="Freeform 99" id="99"/>
            <p:cNvSpPr/>
            <p:nvPr/>
          </p:nvSpPr>
          <p:spPr>
            <a:xfrm flipH="false" flipV="false" rot="0">
              <a:off x="0" y="0"/>
              <a:ext cx="705244" cy="681388"/>
            </a:xfrm>
            <a:custGeom>
              <a:avLst/>
              <a:gdLst/>
              <a:ahLst/>
              <a:cxnLst/>
              <a:rect r="r" b="b" t="t" l="l"/>
              <a:pathLst>
                <a:path h="681388" w="705244">
                  <a:moveTo>
                    <a:pt x="352622" y="0"/>
                  </a:moveTo>
                  <a:cubicBezTo>
                    <a:pt x="157874" y="0"/>
                    <a:pt x="0" y="152534"/>
                    <a:pt x="0" y="340694"/>
                  </a:cubicBezTo>
                  <a:cubicBezTo>
                    <a:pt x="0" y="528854"/>
                    <a:pt x="157874" y="681388"/>
                    <a:pt x="352622" y="681388"/>
                  </a:cubicBezTo>
                  <a:cubicBezTo>
                    <a:pt x="547370" y="681388"/>
                    <a:pt x="705244" y="528854"/>
                    <a:pt x="705244" y="340694"/>
                  </a:cubicBezTo>
                  <a:cubicBezTo>
                    <a:pt x="705244" y="152534"/>
                    <a:pt x="547370" y="0"/>
                    <a:pt x="352622" y="0"/>
                  </a:cubicBezTo>
                  <a:close/>
                </a:path>
              </a:pathLst>
            </a:custGeom>
            <a:solidFill>
              <a:srgbClr val="9A9A9A"/>
            </a:solidFill>
          </p:spPr>
        </p:sp>
        <p:sp>
          <p:nvSpPr>
            <p:cNvPr name="TextBox 100" id="10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898928"/>
            <a:chOff x="0" y="0"/>
            <a:chExt cx="4816593" cy="763504"/>
          </a:xfrm>
        </p:grpSpPr>
        <p:sp>
          <p:nvSpPr>
            <p:cNvPr name="Freeform 3" id="3"/>
            <p:cNvSpPr/>
            <p:nvPr/>
          </p:nvSpPr>
          <p:spPr>
            <a:xfrm flipH="false" flipV="false" rot="0">
              <a:off x="0" y="0"/>
              <a:ext cx="4816592" cy="763504"/>
            </a:xfrm>
            <a:custGeom>
              <a:avLst/>
              <a:gdLst/>
              <a:ahLst/>
              <a:cxnLst/>
              <a:rect r="r" b="b" t="t" l="l"/>
              <a:pathLst>
                <a:path h="763504" w="4816592">
                  <a:moveTo>
                    <a:pt x="0" y="0"/>
                  </a:moveTo>
                  <a:lnTo>
                    <a:pt x="4816592" y="0"/>
                  </a:lnTo>
                  <a:lnTo>
                    <a:pt x="4816592" y="763504"/>
                  </a:lnTo>
                  <a:lnTo>
                    <a:pt x="0" y="763504"/>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2610196"/>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5206471" y="-94159"/>
            <a:ext cx="3081529" cy="3087247"/>
          </a:xfrm>
          <a:custGeom>
            <a:avLst/>
            <a:gdLst/>
            <a:ahLst/>
            <a:cxnLst/>
            <a:rect r="r" b="b" t="t" l="l"/>
            <a:pathLst>
              <a:path h="3087247" w="3081529">
                <a:moveTo>
                  <a:pt x="0" y="0"/>
                </a:moveTo>
                <a:lnTo>
                  <a:pt x="3081529" y="0"/>
                </a:lnTo>
                <a:lnTo>
                  <a:pt x="3081529" y="3087246"/>
                </a:lnTo>
                <a:lnTo>
                  <a:pt x="0" y="3087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641982" y="294929"/>
            <a:ext cx="2646018" cy="2315266"/>
          </a:xfrm>
          <a:custGeom>
            <a:avLst/>
            <a:gdLst/>
            <a:ahLst/>
            <a:cxnLst/>
            <a:rect r="r" b="b" t="t" l="l"/>
            <a:pathLst>
              <a:path h="2315266" w="2646018">
                <a:moveTo>
                  <a:pt x="0" y="0"/>
                </a:moveTo>
                <a:lnTo>
                  <a:pt x="2646018" y="0"/>
                </a:lnTo>
                <a:lnTo>
                  <a:pt x="2646018" y="2315267"/>
                </a:lnTo>
                <a:lnTo>
                  <a:pt x="0" y="2315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263617" y="2898928"/>
            <a:ext cx="11942854" cy="7388072"/>
          </a:xfrm>
          <a:custGeom>
            <a:avLst/>
            <a:gdLst/>
            <a:ahLst/>
            <a:cxnLst/>
            <a:rect r="r" b="b" t="t" l="l"/>
            <a:pathLst>
              <a:path h="7388072" w="11942854">
                <a:moveTo>
                  <a:pt x="0" y="0"/>
                </a:moveTo>
                <a:lnTo>
                  <a:pt x="11942854" y="0"/>
                </a:lnTo>
                <a:lnTo>
                  <a:pt x="11942854" y="7388072"/>
                </a:lnTo>
                <a:lnTo>
                  <a:pt x="0" y="7388072"/>
                </a:lnTo>
                <a:lnTo>
                  <a:pt x="0" y="0"/>
                </a:lnTo>
                <a:close/>
              </a:path>
            </a:pathLst>
          </a:custGeom>
          <a:blipFill>
            <a:blip r:embed="rId7"/>
            <a:stretch>
              <a:fillRect l="0" t="0" r="0" b="0"/>
            </a:stretch>
          </a:blipFill>
        </p:spPr>
      </p:sp>
      <p:sp>
        <p:nvSpPr>
          <p:cNvPr name="Freeform 12" id="12"/>
          <p:cNvSpPr/>
          <p:nvPr/>
        </p:nvSpPr>
        <p:spPr>
          <a:xfrm flipH="false" flipV="false" rot="0">
            <a:off x="7248709" y="3671235"/>
            <a:ext cx="3188791" cy="1472265"/>
          </a:xfrm>
          <a:custGeom>
            <a:avLst/>
            <a:gdLst/>
            <a:ahLst/>
            <a:cxnLst/>
            <a:rect r="r" b="b" t="t" l="l"/>
            <a:pathLst>
              <a:path h="1472265" w="3188791">
                <a:moveTo>
                  <a:pt x="0" y="0"/>
                </a:moveTo>
                <a:lnTo>
                  <a:pt x="3188792" y="0"/>
                </a:lnTo>
                <a:lnTo>
                  <a:pt x="3188792" y="1472265"/>
                </a:lnTo>
                <a:lnTo>
                  <a:pt x="0" y="1472265"/>
                </a:lnTo>
                <a:lnTo>
                  <a:pt x="0" y="0"/>
                </a:lnTo>
                <a:close/>
              </a:path>
            </a:pathLst>
          </a:custGeom>
          <a:blipFill>
            <a:blip r:embed="rId8"/>
            <a:stretch>
              <a:fillRect l="-5905" t="-9741" r="-5296" b="-7822"/>
            </a:stretch>
          </a:blipFill>
        </p:spPr>
      </p:sp>
      <p:sp>
        <p:nvSpPr>
          <p:cNvPr name="TextBox 13" id="13"/>
          <p:cNvSpPr txBox="true"/>
          <p:nvPr/>
        </p:nvSpPr>
        <p:spPr>
          <a:xfrm rot="0">
            <a:off x="1028700" y="968452"/>
            <a:ext cx="6377583"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CNN Architecture</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a:off x="660241" y="573083"/>
            <a:ext cx="16599059" cy="37858"/>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6755492" y="0"/>
            <a:ext cx="5443436" cy="10287000"/>
            <a:chOff x="0" y="0"/>
            <a:chExt cx="1290296" cy="2438400"/>
          </a:xfrm>
        </p:grpSpPr>
        <p:sp>
          <p:nvSpPr>
            <p:cNvPr name="Freeform 4" id="4"/>
            <p:cNvSpPr/>
            <p:nvPr/>
          </p:nvSpPr>
          <p:spPr>
            <a:xfrm flipH="false" flipV="false" rot="0">
              <a:off x="0" y="0"/>
              <a:ext cx="1290296" cy="2438400"/>
            </a:xfrm>
            <a:custGeom>
              <a:avLst/>
              <a:gdLst/>
              <a:ahLst/>
              <a:cxnLst/>
              <a:rect r="r" b="b" t="t" l="l"/>
              <a:pathLst>
                <a:path h="2438400" w="1290296">
                  <a:moveTo>
                    <a:pt x="0" y="0"/>
                  </a:moveTo>
                  <a:lnTo>
                    <a:pt x="1290296" y="0"/>
                  </a:lnTo>
                  <a:lnTo>
                    <a:pt x="1290296" y="2438400"/>
                  </a:lnTo>
                  <a:lnTo>
                    <a:pt x="0" y="2438400"/>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42512" y="0"/>
            <a:ext cx="5443436" cy="10287000"/>
            <a:chOff x="0" y="0"/>
            <a:chExt cx="1290296" cy="2438400"/>
          </a:xfrm>
        </p:grpSpPr>
        <p:sp>
          <p:nvSpPr>
            <p:cNvPr name="Freeform 7" id="7"/>
            <p:cNvSpPr/>
            <p:nvPr/>
          </p:nvSpPr>
          <p:spPr>
            <a:xfrm flipH="false" flipV="false" rot="0">
              <a:off x="0" y="0"/>
              <a:ext cx="1290296" cy="2438400"/>
            </a:xfrm>
            <a:custGeom>
              <a:avLst/>
              <a:gdLst/>
              <a:ahLst/>
              <a:cxnLst/>
              <a:rect r="r" b="b" t="t" l="l"/>
              <a:pathLst>
                <a:path h="2438400" w="1290296">
                  <a:moveTo>
                    <a:pt x="0" y="0"/>
                  </a:moveTo>
                  <a:lnTo>
                    <a:pt x="1290296" y="0"/>
                  </a:lnTo>
                  <a:lnTo>
                    <a:pt x="1290296" y="2438400"/>
                  </a:lnTo>
                  <a:lnTo>
                    <a:pt x="0" y="2438400"/>
                  </a:lnTo>
                  <a:close/>
                </a:path>
              </a:pathLst>
            </a:custGeom>
            <a:solidFill>
              <a:srgbClr val="071C42"/>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49401" y="53720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91731" y="3034859"/>
            <a:ext cx="5864345" cy="7404541"/>
            <a:chOff x="0" y="0"/>
            <a:chExt cx="1390067" cy="1755150"/>
          </a:xfrm>
        </p:grpSpPr>
        <p:sp>
          <p:nvSpPr>
            <p:cNvPr name="Freeform 11" id="11"/>
            <p:cNvSpPr/>
            <p:nvPr/>
          </p:nvSpPr>
          <p:spPr>
            <a:xfrm flipH="false" flipV="false" rot="0">
              <a:off x="0" y="0"/>
              <a:ext cx="1390067" cy="1755150"/>
            </a:xfrm>
            <a:custGeom>
              <a:avLst/>
              <a:gdLst/>
              <a:ahLst/>
              <a:cxnLst/>
              <a:rect r="r" b="b" t="t" l="l"/>
              <a:pathLst>
                <a:path h="1755150" w="1390067">
                  <a:moveTo>
                    <a:pt x="0" y="0"/>
                  </a:moveTo>
                  <a:lnTo>
                    <a:pt x="1390067" y="0"/>
                  </a:lnTo>
                  <a:lnTo>
                    <a:pt x="1390067" y="1755150"/>
                  </a:lnTo>
                  <a:lnTo>
                    <a:pt x="0" y="1755150"/>
                  </a:lnTo>
                  <a:close/>
                </a:path>
              </a:pathLst>
            </a:custGeom>
            <a:solidFill>
              <a:srgbClr val="071C42"/>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6842553" y="6035007"/>
            <a:ext cx="5269313" cy="3184539"/>
          </a:xfrm>
          <a:custGeom>
            <a:avLst/>
            <a:gdLst/>
            <a:ahLst/>
            <a:cxnLst/>
            <a:rect r="r" b="b" t="t" l="l"/>
            <a:pathLst>
              <a:path h="3184539" w="5269313">
                <a:moveTo>
                  <a:pt x="0" y="0"/>
                </a:moveTo>
                <a:lnTo>
                  <a:pt x="5269313" y="0"/>
                </a:lnTo>
                <a:lnTo>
                  <a:pt x="5269313" y="3184540"/>
                </a:lnTo>
                <a:lnTo>
                  <a:pt x="0" y="3184540"/>
                </a:lnTo>
                <a:lnTo>
                  <a:pt x="0" y="0"/>
                </a:lnTo>
                <a:close/>
              </a:path>
            </a:pathLst>
          </a:custGeom>
          <a:blipFill>
            <a:blip r:embed="rId5"/>
            <a:stretch>
              <a:fillRect l="0" t="0" r="0" b="0"/>
            </a:stretch>
          </a:blipFill>
        </p:spPr>
      </p:sp>
      <p:sp>
        <p:nvSpPr>
          <p:cNvPr name="Freeform 14" id="14"/>
          <p:cNvSpPr/>
          <p:nvPr/>
        </p:nvSpPr>
        <p:spPr>
          <a:xfrm flipH="false" flipV="false" rot="0">
            <a:off x="13866570" y="6224974"/>
            <a:ext cx="3441344" cy="3441344"/>
          </a:xfrm>
          <a:custGeom>
            <a:avLst/>
            <a:gdLst/>
            <a:ahLst/>
            <a:cxnLst/>
            <a:rect r="r" b="b" t="t" l="l"/>
            <a:pathLst>
              <a:path h="3441344" w="3441344">
                <a:moveTo>
                  <a:pt x="0" y="0"/>
                </a:moveTo>
                <a:lnTo>
                  <a:pt x="3441344" y="0"/>
                </a:lnTo>
                <a:lnTo>
                  <a:pt x="3441344" y="3441345"/>
                </a:lnTo>
                <a:lnTo>
                  <a:pt x="0" y="3441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079568" y="441931"/>
            <a:ext cx="2675924" cy="1712591"/>
          </a:xfrm>
          <a:custGeom>
            <a:avLst/>
            <a:gdLst/>
            <a:ahLst/>
            <a:cxnLst/>
            <a:rect r="r" b="b" t="t" l="l"/>
            <a:pathLst>
              <a:path h="1712591" w="2675924">
                <a:moveTo>
                  <a:pt x="0" y="0"/>
                </a:moveTo>
                <a:lnTo>
                  <a:pt x="2675924" y="0"/>
                </a:lnTo>
                <a:lnTo>
                  <a:pt x="2675924" y="1712591"/>
                </a:lnTo>
                <a:lnTo>
                  <a:pt x="0" y="1712591"/>
                </a:lnTo>
                <a:lnTo>
                  <a:pt x="0" y="0"/>
                </a:lnTo>
                <a:close/>
              </a:path>
            </a:pathLst>
          </a:custGeom>
          <a:blipFill>
            <a:blip r:embed="rId8"/>
            <a:stretch>
              <a:fillRect l="0" t="0" r="0" b="0"/>
            </a:stretch>
          </a:blipFill>
        </p:spPr>
      </p:sp>
      <p:sp>
        <p:nvSpPr>
          <p:cNvPr name="Freeform 16" id="16"/>
          <p:cNvSpPr/>
          <p:nvPr/>
        </p:nvSpPr>
        <p:spPr>
          <a:xfrm flipH="false" flipV="false" rot="0">
            <a:off x="16593836" y="1028700"/>
            <a:ext cx="1428157" cy="1970153"/>
          </a:xfrm>
          <a:custGeom>
            <a:avLst/>
            <a:gdLst/>
            <a:ahLst/>
            <a:cxnLst/>
            <a:rect r="r" b="b" t="t" l="l"/>
            <a:pathLst>
              <a:path h="1970153" w="1428157">
                <a:moveTo>
                  <a:pt x="0" y="0"/>
                </a:moveTo>
                <a:lnTo>
                  <a:pt x="1428157" y="0"/>
                </a:lnTo>
                <a:lnTo>
                  <a:pt x="1428157" y="1970153"/>
                </a:lnTo>
                <a:lnTo>
                  <a:pt x="0" y="1970153"/>
                </a:lnTo>
                <a:lnTo>
                  <a:pt x="0" y="0"/>
                </a:lnTo>
                <a:close/>
              </a:path>
            </a:pathLst>
          </a:custGeom>
          <a:blipFill>
            <a:blip r:embed="rId9"/>
            <a:stretch>
              <a:fillRect l="-8047" t="-6894" r="-8047" b="-16680"/>
            </a:stretch>
          </a:blipFill>
        </p:spPr>
      </p:sp>
      <p:sp>
        <p:nvSpPr>
          <p:cNvPr name="TextBox 17" id="17"/>
          <p:cNvSpPr txBox="true"/>
          <p:nvPr/>
        </p:nvSpPr>
        <p:spPr>
          <a:xfrm rot="0">
            <a:off x="391731" y="563317"/>
            <a:ext cx="4882180" cy="1752600"/>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Algorithm Approach</a:t>
            </a:r>
          </a:p>
        </p:txBody>
      </p:sp>
      <p:sp>
        <p:nvSpPr>
          <p:cNvPr name="TextBox 18" id="18"/>
          <p:cNvSpPr txBox="true"/>
          <p:nvPr/>
        </p:nvSpPr>
        <p:spPr>
          <a:xfrm rot="0">
            <a:off x="521395" y="3125511"/>
            <a:ext cx="3550976"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Pre Processing Stage</a:t>
            </a:r>
          </a:p>
        </p:txBody>
      </p:sp>
      <p:sp>
        <p:nvSpPr>
          <p:cNvPr name="TextBox 19" id="19"/>
          <p:cNvSpPr txBox="true"/>
          <p:nvPr/>
        </p:nvSpPr>
        <p:spPr>
          <a:xfrm rot="0">
            <a:off x="391731" y="3568065"/>
            <a:ext cx="5680116" cy="6871335"/>
          </a:xfrm>
          <a:prstGeom prst="rect">
            <a:avLst/>
          </a:prstGeom>
        </p:spPr>
        <p:txBody>
          <a:bodyPr anchor="t" rtlCol="false" tIns="0" lIns="0" bIns="0" rIns="0">
            <a:spAutoFit/>
          </a:bodyPr>
          <a:lstStyle/>
          <a:p>
            <a:pPr algn="just" marL="388620" indent="-194310" lvl="1">
              <a:lnSpc>
                <a:spcPts val="2880"/>
              </a:lnSpc>
              <a:buFont typeface="Arial"/>
              <a:buChar char="•"/>
            </a:pPr>
            <a:r>
              <a:rPr lang="en-US" sz="1800">
                <a:solidFill>
                  <a:srgbClr val="FFFFFF"/>
                </a:solidFill>
                <a:latin typeface="Poppins"/>
              </a:rPr>
              <a:t>Gray Scaling </a:t>
            </a:r>
          </a:p>
          <a:p>
            <a:pPr algn="just" marL="777240" indent="-259080" lvl="2">
              <a:lnSpc>
                <a:spcPts val="2880"/>
              </a:lnSpc>
              <a:buFont typeface="Arial"/>
              <a:buChar char="⚬"/>
            </a:pPr>
            <a:r>
              <a:rPr lang="en-US" sz="1800">
                <a:solidFill>
                  <a:srgbClr val="FFFFFF"/>
                </a:solidFill>
                <a:latin typeface="Poppins"/>
              </a:rPr>
              <a:t>Reduce the images to gray spectrum.</a:t>
            </a:r>
          </a:p>
          <a:p>
            <a:pPr algn="just" marL="777240" indent="-259080" lvl="2">
              <a:lnSpc>
                <a:spcPts val="2880"/>
              </a:lnSpc>
              <a:buFont typeface="Arial"/>
              <a:buChar char="⚬"/>
            </a:pPr>
            <a:r>
              <a:rPr lang="en-US" sz="1800">
                <a:solidFill>
                  <a:srgbClr val="FFFFFF"/>
                </a:solidFill>
                <a:latin typeface="Poppins"/>
              </a:rPr>
              <a:t>Helps reduce complexity of images.</a:t>
            </a:r>
          </a:p>
          <a:p>
            <a:pPr algn="just">
              <a:lnSpc>
                <a:spcPts val="2880"/>
              </a:lnSpc>
            </a:pPr>
          </a:p>
          <a:p>
            <a:pPr algn="just" marL="388620" indent="-194310" lvl="1">
              <a:lnSpc>
                <a:spcPts val="2880"/>
              </a:lnSpc>
              <a:buFont typeface="Arial"/>
              <a:buChar char="•"/>
            </a:pPr>
            <a:r>
              <a:rPr lang="en-US" sz="1800">
                <a:solidFill>
                  <a:srgbClr val="FFFFFF"/>
                </a:solidFill>
                <a:latin typeface="Poppins"/>
              </a:rPr>
              <a:t>Resizing </a:t>
            </a:r>
          </a:p>
          <a:p>
            <a:pPr algn="just" marL="777240" indent="-259080" lvl="2">
              <a:lnSpc>
                <a:spcPts val="2880"/>
              </a:lnSpc>
              <a:buFont typeface="Arial"/>
              <a:buChar char="⚬"/>
            </a:pPr>
            <a:r>
              <a:rPr lang="en-US" sz="1800">
                <a:solidFill>
                  <a:srgbClr val="FFFFFF"/>
                </a:solidFill>
                <a:latin typeface="Poppins"/>
              </a:rPr>
              <a:t>Resizing the images to lower resolution.</a:t>
            </a:r>
          </a:p>
          <a:p>
            <a:pPr algn="just" marL="777240" indent="-259080" lvl="2">
              <a:lnSpc>
                <a:spcPts val="2880"/>
              </a:lnSpc>
              <a:buFont typeface="Arial"/>
              <a:buChar char="⚬"/>
            </a:pPr>
            <a:r>
              <a:rPr lang="en-US" sz="1800">
                <a:solidFill>
                  <a:srgbClr val="FFFFFF"/>
                </a:solidFill>
                <a:latin typeface="Poppins"/>
              </a:rPr>
              <a:t>Helps reduce all images to an uniform dimension.</a:t>
            </a:r>
          </a:p>
          <a:p>
            <a:pPr algn="just">
              <a:lnSpc>
                <a:spcPts val="2880"/>
              </a:lnSpc>
            </a:pPr>
          </a:p>
          <a:p>
            <a:pPr algn="just" marL="388620" indent="-194310" lvl="1">
              <a:lnSpc>
                <a:spcPts val="2880"/>
              </a:lnSpc>
              <a:buFont typeface="Arial"/>
              <a:buChar char="•"/>
            </a:pPr>
            <a:r>
              <a:rPr lang="en-US" sz="1800">
                <a:solidFill>
                  <a:srgbClr val="FFFFFF"/>
                </a:solidFill>
                <a:latin typeface="Poppins"/>
              </a:rPr>
              <a:t>Augmentation </a:t>
            </a:r>
          </a:p>
          <a:p>
            <a:pPr algn="just" marL="777240" indent="-259080" lvl="2">
              <a:lnSpc>
                <a:spcPts val="2880"/>
              </a:lnSpc>
              <a:buFont typeface="Arial"/>
              <a:buChar char="⚬"/>
            </a:pPr>
            <a:r>
              <a:rPr lang="en-US" sz="1800">
                <a:solidFill>
                  <a:srgbClr val="FFFFFF"/>
                </a:solidFill>
                <a:latin typeface="Poppins"/>
              </a:rPr>
              <a:t>Generating multiple images from a single image.</a:t>
            </a:r>
          </a:p>
          <a:p>
            <a:pPr algn="just" marL="777240" indent="-259080" lvl="2">
              <a:lnSpc>
                <a:spcPts val="2880"/>
              </a:lnSpc>
              <a:buFont typeface="Arial"/>
              <a:buChar char="⚬"/>
            </a:pPr>
            <a:r>
              <a:rPr lang="en-US" sz="1800">
                <a:solidFill>
                  <a:srgbClr val="FFFFFF"/>
                </a:solidFill>
                <a:latin typeface="Poppins"/>
              </a:rPr>
              <a:t>Helps create more data set for training. </a:t>
            </a:r>
          </a:p>
          <a:p>
            <a:pPr algn="just">
              <a:lnSpc>
                <a:spcPts val="2880"/>
              </a:lnSpc>
            </a:pPr>
          </a:p>
          <a:p>
            <a:pPr algn="just" marL="388620" indent="-194310" lvl="1">
              <a:lnSpc>
                <a:spcPts val="2880"/>
              </a:lnSpc>
              <a:buFont typeface="Arial"/>
              <a:buChar char="•"/>
            </a:pPr>
            <a:r>
              <a:rPr lang="en-US" sz="1800">
                <a:solidFill>
                  <a:srgbClr val="FFFFFF"/>
                </a:solidFill>
                <a:latin typeface="Poppins"/>
              </a:rPr>
              <a:t>Edge Detection</a:t>
            </a:r>
          </a:p>
          <a:p>
            <a:pPr algn="just" marL="777240" indent="-259080" lvl="2">
              <a:lnSpc>
                <a:spcPts val="2880"/>
              </a:lnSpc>
              <a:buFont typeface="Arial"/>
              <a:buChar char="⚬"/>
            </a:pPr>
            <a:r>
              <a:rPr lang="en-US" sz="1800">
                <a:solidFill>
                  <a:srgbClr val="FFFFFF"/>
                </a:solidFill>
                <a:latin typeface="Poppins"/>
              </a:rPr>
              <a:t>Using edge detection algorithms like Canny, Prewitt.</a:t>
            </a:r>
          </a:p>
          <a:p>
            <a:pPr algn="just" marL="777240" indent="-259080" lvl="2">
              <a:lnSpc>
                <a:spcPts val="2880"/>
              </a:lnSpc>
              <a:buFont typeface="Arial"/>
              <a:buChar char="⚬"/>
            </a:pPr>
            <a:r>
              <a:rPr lang="en-US" sz="1800">
                <a:solidFill>
                  <a:srgbClr val="FFFFFF"/>
                </a:solidFill>
                <a:latin typeface="Poppins"/>
              </a:rPr>
              <a:t>Helps highlight tumor part in image.</a:t>
            </a:r>
          </a:p>
          <a:p>
            <a:pPr algn="just">
              <a:lnSpc>
                <a:spcPts val="2880"/>
              </a:lnSpc>
            </a:pPr>
          </a:p>
        </p:txBody>
      </p:sp>
      <p:sp>
        <p:nvSpPr>
          <p:cNvPr name="TextBox 20" id="20"/>
          <p:cNvSpPr txBox="true"/>
          <p:nvPr/>
        </p:nvSpPr>
        <p:spPr>
          <a:xfrm rot="0">
            <a:off x="6978269" y="962025"/>
            <a:ext cx="5133597" cy="8439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CNN Model Design And Its Parameters:</a:t>
            </a:r>
          </a:p>
        </p:txBody>
      </p:sp>
      <p:sp>
        <p:nvSpPr>
          <p:cNvPr name="TextBox 21" id="21"/>
          <p:cNvSpPr txBox="true"/>
          <p:nvPr/>
        </p:nvSpPr>
        <p:spPr>
          <a:xfrm rot="0">
            <a:off x="6842553" y="2068797"/>
            <a:ext cx="5269313" cy="3613785"/>
          </a:xfrm>
          <a:prstGeom prst="rect">
            <a:avLst/>
          </a:prstGeom>
        </p:spPr>
        <p:txBody>
          <a:bodyPr anchor="t" rtlCol="false" tIns="0" lIns="0" bIns="0" rIns="0">
            <a:spAutoFit/>
          </a:bodyPr>
          <a:lstStyle/>
          <a:p>
            <a:pPr algn="just" marL="388620" indent="-194310" lvl="1">
              <a:lnSpc>
                <a:spcPts val="2880"/>
              </a:lnSpc>
              <a:buFont typeface="Arial"/>
              <a:buChar char="•"/>
            </a:pPr>
            <a:r>
              <a:rPr lang="en-US" sz="1800">
                <a:solidFill>
                  <a:srgbClr val="FFFFFF"/>
                </a:solidFill>
                <a:latin typeface="Poppins"/>
              </a:rPr>
              <a:t>Structure</a:t>
            </a:r>
          </a:p>
          <a:p>
            <a:pPr algn="just" marL="777240" indent="-259080" lvl="2">
              <a:lnSpc>
                <a:spcPts val="2880"/>
              </a:lnSpc>
              <a:buFont typeface="Arial"/>
              <a:buChar char="⚬"/>
            </a:pPr>
            <a:r>
              <a:rPr lang="en-US" sz="1800">
                <a:solidFill>
                  <a:srgbClr val="FFFFFF"/>
                </a:solidFill>
                <a:latin typeface="Poppins"/>
              </a:rPr>
              <a:t>Similar to ANN with addition of Convolution and Pooling .</a:t>
            </a:r>
          </a:p>
          <a:p>
            <a:pPr algn="just" marL="388620" indent="-194310" lvl="1">
              <a:lnSpc>
                <a:spcPts val="2880"/>
              </a:lnSpc>
              <a:buFont typeface="Arial"/>
              <a:buChar char="•"/>
            </a:pPr>
            <a:r>
              <a:rPr lang="en-US" sz="1800">
                <a:solidFill>
                  <a:srgbClr val="FFFFFF"/>
                </a:solidFill>
                <a:latin typeface="Poppins"/>
              </a:rPr>
              <a:t>Convolution</a:t>
            </a:r>
          </a:p>
          <a:p>
            <a:pPr algn="just" marL="777240" indent="-259080" lvl="2">
              <a:lnSpc>
                <a:spcPts val="2880"/>
              </a:lnSpc>
              <a:buFont typeface="Arial"/>
              <a:buChar char="⚬"/>
            </a:pPr>
            <a:r>
              <a:rPr lang="en-US" sz="1800">
                <a:solidFill>
                  <a:srgbClr val="FFFFFF"/>
                </a:solidFill>
                <a:latin typeface="Poppins"/>
              </a:rPr>
              <a:t>It is a kernel filter for feature extraction.</a:t>
            </a:r>
          </a:p>
          <a:p>
            <a:pPr algn="just" marL="777240" indent="-259080" lvl="2">
              <a:lnSpc>
                <a:spcPts val="2880"/>
              </a:lnSpc>
              <a:buFont typeface="Arial"/>
              <a:buChar char="⚬"/>
            </a:pPr>
            <a:r>
              <a:rPr lang="en-US" sz="1800">
                <a:solidFill>
                  <a:srgbClr val="FFFFFF"/>
                </a:solidFill>
                <a:latin typeface="Poppins"/>
              </a:rPr>
              <a:t>Provides a pooled feature map.</a:t>
            </a:r>
          </a:p>
          <a:p>
            <a:pPr algn="just" marL="388620" indent="-194310" lvl="1">
              <a:lnSpc>
                <a:spcPts val="2880"/>
              </a:lnSpc>
              <a:buFont typeface="Arial"/>
              <a:buChar char="•"/>
            </a:pPr>
            <a:r>
              <a:rPr lang="en-US" sz="1800">
                <a:solidFill>
                  <a:srgbClr val="FFFFFF"/>
                </a:solidFill>
                <a:latin typeface="Poppins"/>
              </a:rPr>
              <a:t>Pooling</a:t>
            </a:r>
          </a:p>
          <a:p>
            <a:pPr algn="just" marL="777240" indent="-259080" lvl="2">
              <a:lnSpc>
                <a:spcPts val="2880"/>
              </a:lnSpc>
              <a:buFont typeface="Arial"/>
              <a:buChar char="⚬"/>
            </a:pPr>
            <a:r>
              <a:rPr lang="en-US" sz="1800">
                <a:solidFill>
                  <a:srgbClr val="FFFFFF"/>
                </a:solidFill>
                <a:latin typeface="Poppins"/>
              </a:rPr>
              <a:t>Its a function to reduce the amount of parameters in network.</a:t>
            </a:r>
          </a:p>
          <a:p>
            <a:pPr algn="just">
              <a:lnSpc>
                <a:spcPts val="2880"/>
              </a:lnSpc>
            </a:pPr>
          </a:p>
        </p:txBody>
      </p:sp>
      <p:sp>
        <p:nvSpPr>
          <p:cNvPr name="TextBox 22" id="22"/>
          <p:cNvSpPr txBox="true"/>
          <p:nvPr/>
        </p:nvSpPr>
        <p:spPr>
          <a:xfrm rot="0">
            <a:off x="13020444" y="104242"/>
            <a:ext cx="5133597"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Deployment and Use Cases:</a:t>
            </a:r>
          </a:p>
        </p:txBody>
      </p:sp>
      <p:sp>
        <p:nvSpPr>
          <p:cNvPr name="TextBox 23" id="23"/>
          <p:cNvSpPr txBox="true"/>
          <p:nvPr/>
        </p:nvSpPr>
        <p:spPr>
          <a:xfrm rot="0">
            <a:off x="12884728" y="1211014"/>
            <a:ext cx="5269313" cy="4699635"/>
          </a:xfrm>
          <a:prstGeom prst="rect">
            <a:avLst/>
          </a:prstGeom>
        </p:spPr>
        <p:txBody>
          <a:bodyPr anchor="t" rtlCol="false" tIns="0" lIns="0" bIns="0" rIns="0">
            <a:spAutoFit/>
          </a:bodyPr>
          <a:lstStyle/>
          <a:p>
            <a:pPr algn="just" marL="388620" indent="-194310" lvl="1">
              <a:lnSpc>
                <a:spcPts val="2880"/>
              </a:lnSpc>
              <a:buFont typeface="Arial"/>
              <a:buChar char="•"/>
            </a:pPr>
            <a:r>
              <a:rPr lang="en-US" sz="1800">
                <a:solidFill>
                  <a:srgbClr val="FFFFFF"/>
                </a:solidFill>
                <a:latin typeface="Poppins"/>
              </a:rPr>
              <a:t>Server</a:t>
            </a:r>
          </a:p>
          <a:p>
            <a:pPr algn="just" marL="777240" indent="-259080" lvl="2">
              <a:lnSpc>
                <a:spcPts val="2880"/>
              </a:lnSpc>
              <a:buFont typeface="Arial"/>
              <a:buChar char="⚬"/>
            </a:pPr>
            <a:r>
              <a:rPr lang="en-US" sz="1800">
                <a:solidFill>
                  <a:srgbClr val="FFFFFF"/>
                </a:solidFill>
                <a:latin typeface="Poppins"/>
              </a:rPr>
              <a:t>Web Services</a:t>
            </a:r>
          </a:p>
          <a:p>
            <a:pPr algn="just" marL="777240" indent="-259080" lvl="2">
              <a:lnSpc>
                <a:spcPts val="2880"/>
              </a:lnSpc>
              <a:buFont typeface="Arial"/>
              <a:buChar char="⚬"/>
            </a:pPr>
            <a:r>
              <a:rPr lang="en-US" sz="1800">
                <a:solidFill>
                  <a:srgbClr val="FFFFFF"/>
                </a:solidFill>
                <a:latin typeface="Poppins"/>
              </a:rPr>
              <a:t>Flask, Python, HTML, CSS</a:t>
            </a:r>
          </a:p>
          <a:p>
            <a:pPr algn="just" marL="388620" indent="-194310" lvl="1">
              <a:lnSpc>
                <a:spcPts val="2880"/>
              </a:lnSpc>
              <a:buFont typeface="Arial"/>
              <a:buChar char="•"/>
            </a:pPr>
            <a:r>
              <a:rPr lang="en-US" sz="1800">
                <a:solidFill>
                  <a:srgbClr val="FFFFFF"/>
                </a:solidFill>
                <a:latin typeface="Poppins"/>
              </a:rPr>
              <a:t>Clients</a:t>
            </a:r>
          </a:p>
          <a:p>
            <a:pPr algn="just" marL="777240" indent="-259080" lvl="2">
              <a:lnSpc>
                <a:spcPts val="2880"/>
              </a:lnSpc>
              <a:buFont typeface="Arial"/>
              <a:buChar char="⚬"/>
            </a:pPr>
            <a:r>
              <a:rPr lang="en-US" sz="1800">
                <a:solidFill>
                  <a:srgbClr val="FFFFFF"/>
                </a:solidFill>
                <a:latin typeface="Poppins"/>
              </a:rPr>
              <a:t>Doctors</a:t>
            </a:r>
          </a:p>
          <a:p>
            <a:pPr algn="just" marL="1165860" indent="-291465" lvl="3">
              <a:lnSpc>
                <a:spcPts val="2880"/>
              </a:lnSpc>
              <a:buFont typeface="Arial"/>
              <a:buChar char="￭"/>
            </a:pPr>
            <a:r>
              <a:rPr lang="en-US" sz="1800">
                <a:solidFill>
                  <a:srgbClr val="FFFFFF"/>
                </a:solidFill>
                <a:latin typeface="Poppins"/>
              </a:rPr>
              <a:t>For validation of tumor class.</a:t>
            </a:r>
          </a:p>
          <a:p>
            <a:pPr algn="just" marL="1165860" indent="-291465" lvl="3">
              <a:lnSpc>
                <a:spcPts val="2880"/>
              </a:lnSpc>
              <a:buFont typeface="Arial"/>
              <a:buChar char="￭"/>
            </a:pPr>
            <a:r>
              <a:rPr lang="en-US" sz="1800">
                <a:solidFill>
                  <a:srgbClr val="FFFFFF"/>
                </a:solidFill>
                <a:latin typeface="Poppins"/>
              </a:rPr>
              <a:t>To monitor Tumor growth or shrinkage.</a:t>
            </a:r>
          </a:p>
          <a:p>
            <a:pPr algn="just" marL="777240" indent="-259080" lvl="2">
              <a:lnSpc>
                <a:spcPts val="2880"/>
              </a:lnSpc>
              <a:buFont typeface="Arial"/>
              <a:buChar char="⚬"/>
            </a:pPr>
            <a:r>
              <a:rPr lang="en-US" sz="1800">
                <a:solidFill>
                  <a:srgbClr val="FFFFFF"/>
                </a:solidFill>
                <a:latin typeface="Poppins"/>
              </a:rPr>
              <a:t>Patients</a:t>
            </a:r>
          </a:p>
          <a:p>
            <a:pPr algn="just" marL="1165860" indent="-291465" lvl="3">
              <a:lnSpc>
                <a:spcPts val="2880"/>
              </a:lnSpc>
              <a:buFont typeface="Arial"/>
              <a:buChar char="￭"/>
            </a:pPr>
            <a:r>
              <a:rPr lang="en-US" sz="1800">
                <a:solidFill>
                  <a:srgbClr val="FFFFFF"/>
                </a:solidFill>
                <a:latin typeface="Poppins"/>
              </a:rPr>
              <a:t>To keep account of multiple MRI.</a:t>
            </a:r>
          </a:p>
          <a:p>
            <a:pPr algn="just" marL="1165860" indent="-291465" lvl="3">
              <a:lnSpc>
                <a:spcPts val="2880"/>
              </a:lnSpc>
              <a:buFont typeface="Arial"/>
              <a:buChar char="￭"/>
            </a:pPr>
            <a:r>
              <a:rPr lang="en-US" sz="1800">
                <a:solidFill>
                  <a:srgbClr val="FFFFFF"/>
                </a:solidFill>
                <a:latin typeface="Poppins"/>
              </a:rPr>
              <a:t>For personal use and validation without doctor’s assistance.</a:t>
            </a:r>
          </a:p>
          <a:p>
            <a:pPr algn="just">
              <a:lnSpc>
                <a:spcPts val="2880"/>
              </a:lnSpc>
            </a:pP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DAFvcKXigQA</dc:identifier>
  <dcterms:modified xsi:type="dcterms:W3CDTF">2011-08-01T06:04:30Z</dcterms:modified>
  <cp:revision>1</cp:revision>
  <dc:title>Team Pixels</dc:title>
</cp:coreProperties>
</file>